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40"/>
  </p:notesMasterIdLst>
  <p:sldIdLst>
    <p:sldId id="256" r:id="rId3"/>
    <p:sldId id="298" r:id="rId4"/>
    <p:sldId id="359" r:id="rId5"/>
    <p:sldId id="299" r:id="rId6"/>
    <p:sldId id="360" r:id="rId7"/>
    <p:sldId id="394" r:id="rId8"/>
    <p:sldId id="393" r:id="rId9"/>
    <p:sldId id="361" r:id="rId10"/>
    <p:sldId id="340" r:id="rId11"/>
    <p:sldId id="362" r:id="rId12"/>
    <p:sldId id="366" r:id="rId13"/>
    <p:sldId id="365" r:id="rId14"/>
    <p:sldId id="341" r:id="rId15"/>
    <p:sldId id="301" r:id="rId16"/>
    <p:sldId id="343" r:id="rId17"/>
    <p:sldId id="345" r:id="rId18"/>
    <p:sldId id="344" r:id="rId19"/>
    <p:sldId id="342" r:id="rId20"/>
    <p:sldId id="368" r:id="rId21"/>
    <p:sldId id="369" r:id="rId22"/>
    <p:sldId id="370" r:id="rId23"/>
    <p:sldId id="371" r:id="rId24"/>
    <p:sldId id="389" r:id="rId25"/>
    <p:sldId id="390" r:id="rId26"/>
    <p:sldId id="391" r:id="rId27"/>
    <p:sldId id="392" r:id="rId28"/>
    <p:sldId id="295" r:id="rId29"/>
    <p:sldId id="259" r:id="rId30"/>
    <p:sldId id="260" r:id="rId31"/>
    <p:sldId id="334" r:id="rId32"/>
    <p:sldId id="367" r:id="rId33"/>
    <p:sldId id="355" r:id="rId34"/>
    <p:sldId id="356" r:id="rId35"/>
    <p:sldId id="357" r:id="rId36"/>
    <p:sldId id="358" r:id="rId37"/>
    <p:sldId id="363" r:id="rId38"/>
    <p:sldId id="364" r:id="rId3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BB3"/>
    <a:srgbClr val="00BEB4"/>
    <a:srgbClr val="37D1B7"/>
    <a:srgbClr val="B9FFFC"/>
    <a:srgbClr val="374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60"/>
  </p:normalViewPr>
  <p:slideViewPr>
    <p:cSldViewPr snapToGrid="0" snapToObjects="1">
      <p:cViewPr varScale="1">
        <p:scale>
          <a:sx n="48" d="100"/>
          <a:sy n="48" d="100"/>
        </p:scale>
        <p:origin x="90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ヒラギノ角ゴ ProN W3"/>
      </a:defRPr>
    </a:lvl1pPr>
    <a:lvl2pPr indent="228600" defTabSz="457200" latinLnBrk="0">
      <a:lnSpc>
        <a:spcPct val="117999"/>
      </a:lnSpc>
      <a:defRPr sz="2200">
        <a:latin typeface="+mn-lt"/>
        <a:ea typeface="+mn-ea"/>
        <a:cs typeface="+mn-cs"/>
        <a:sym typeface="ヒラギノ角ゴ ProN W3"/>
      </a:defRPr>
    </a:lvl2pPr>
    <a:lvl3pPr indent="457200" defTabSz="457200" latinLnBrk="0">
      <a:lnSpc>
        <a:spcPct val="117999"/>
      </a:lnSpc>
      <a:defRPr sz="2200">
        <a:latin typeface="+mn-lt"/>
        <a:ea typeface="+mn-ea"/>
        <a:cs typeface="+mn-cs"/>
        <a:sym typeface="ヒラギノ角ゴ ProN W3"/>
      </a:defRPr>
    </a:lvl3pPr>
    <a:lvl4pPr indent="685800" defTabSz="457200" latinLnBrk="0">
      <a:lnSpc>
        <a:spcPct val="117999"/>
      </a:lnSpc>
      <a:defRPr sz="2200">
        <a:latin typeface="+mn-lt"/>
        <a:ea typeface="+mn-ea"/>
        <a:cs typeface="+mn-cs"/>
        <a:sym typeface="ヒラギノ角ゴ ProN W3"/>
      </a:defRPr>
    </a:lvl4pPr>
    <a:lvl5pPr indent="914400" defTabSz="457200" latinLnBrk="0">
      <a:lnSpc>
        <a:spcPct val="117999"/>
      </a:lnSpc>
      <a:defRPr sz="2200">
        <a:latin typeface="+mn-lt"/>
        <a:ea typeface="+mn-ea"/>
        <a:cs typeface="+mn-cs"/>
        <a:sym typeface="ヒラギノ角ゴ ProN W3"/>
      </a:defRPr>
    </a:lvl5pPr>
    <a:lvl6pPr indent="1143000" defTabSz="457200" latinLnBrk="0">
      <a:lnSpc>
        <a:spcPct val="117999"/>
      </a:lnSpc>
      <a:defRPr sz="2200">
        <a:latin typeface="+mn-lt"/>
        <a:ea typeface="+mn-ea"/>
        <a:cs typeface="+mn-cs"/>
        <a:sym typeface="ヒラギノ角ゴ ProN W3"/>
      </a:defRPr>
    </a:lvl6pPr>
    <a:lvl7pPr indent="1371600" defTabSz="457200" latinLnBrk="0">
      <a:lnSpc>
        <a:spcPct val="117999"/>
      </a:lnSpc>
      <a:defRPr sz="2200">
        <a:latin typeface="+mn-lt"/>
        <a:ea typeface="+mn-ea"/>
        <a:cs typeface="+mn-cs"/>
        <a:sym typeface="ヒラギノ角ゴ ProN W3"/>
      </a:defRPr>
    </a:lvl7pPr>
    <a:lvl8pPr indent="1600200" defTabSz="457200" latinLnBrk="0">
      <a:lnSpc>
        <a:spcPct val="117999"/>
      </a:lnSpc>
      <a:defRPr sz="2200">
        <a:latin typeface="+mn-lt"/>
        <a:ea typeface="+mn-ea"/>
        <a:cs typeface="+mn-cs"/>
        <a:sym typeface="ヒラギノ角ゴ ProN W3"/>
      </a:defRPr>
    </a:lvl8pPr>
    <a:lvl9pPr indent="1828800" defTabSz="457200" latinLnBrk="0">
      <a:lnSpc>
        <a:spcPct val="117999"/>
      </a:lnSpc>
      <a:defRPr sz="2200">
        <a:latin typeface="+mn-lt"/>
        <a:ea typeface="+mn-ea"/>
        <a:cs typeface="+mn-cs"/>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2</a:t>
            </a:fld>
            <a:endParaRPr lang="en-US"/>
          </a:p>
        </p:txBody>
      </p:sp>
    </p:spTree>
    <p:extLst>
      <p:ext uri="{BB962C8B-B14F-4D97-AF65-F5344CB8AC3E}">
        <p14:creationId xmlns:p14="http://schemas.microsoft.com/office/powerpoint/2010/main" val="409560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16</a:t>
            </a:fld>
            <a:endParaRPr lang="en-US"/>
          </a:p>
        </p:txBody>
      </p:sp>
    </p:spTree>
    <p:extLst>
      <p:ext uri="{BB962C8B-B14F-4D97-AF65-F5344CB8AC3E}">
        <p14:creationId xmlns:p14="http://schemas.microsoft.com/office/powerpoint/2010/main" val="3810865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18</a:t>
            </a:fld>
            <a:endParaRPr lang="en-US"/>
          </a:p>
        </p:txBody>
      </p:sp>
    </p:spTree>
    <p:extLst>
      <p:ext uri="{BB962C8B-B14F-4D97-AF65-F5344CB8AC3E}">
        <p14:creationId xmlns:p14="http://schemas.microsoft.com/office/powerpoint/2010/main" val="2247152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19</a:t>
            </a:fld>
            <a:endParaRPr lang="en-US"/>
          </a:p>
        </p:txBody>
      </p:sp>
    </p:spTree>
    <p:extLst>
      <p:ext uri="{BB962C8B-B14F-4D97-AF65-F5344CB8AC3E}">
        <p14:creationId xmlns:p14="http://schemas.microsoft.com/office/powerpoint/2010/main" val="221733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20</a:t>
            </a:fld>
            <a:endParaRPr lang="en-US"/>
          </a:p>
        </p:txBody>
      </p:sp>
    </p:spTree>
    <p:extLst>
      <p:ext uri="{BB962C8B-B14F-4D97-AF65-F5344CB8AC3E}">
        <p14:creationId xmlns:p14="http://schemas.microsoft.com/office/powerpoint/2010/main" val="2802961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21</a:t>
            </a:fld>
            <a:endParaRPr lang="en-US"/>
          </a:p>
        </p:txBody>
      </p:sp>
    </p:spTree>
    <p:extLst>
      <p:ext uri="{BB962C8B-B14F-4D97-AF65-F5344CB8AC3E}">
        <p14:creationId xmlns:p14="http://schemas.microsoft.com/office/powerpoint/2010/main" val="3851366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22</a:t>
            </a:fld>
            <a:endParaRPr lang="en-US"/>
          </a:p>
        </p:txBody>
      </p:sp>
    </p:spTree>
    <p:extLst>
      <p:ext uri="{BB962C8B-B14F-4D97-AF65-F5344CB8AC3E}">
        <p14:creationId xmlns:p14="http://schemas.microsoft.com/office/powerpoint/2010/main" val="1268165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23</a:t>
            </a:fld>
            <a:endParaRPr lang="en-US"/>
          </a:p>
        </p:txBody>
      </p:sp>
    </p:spTree>
    <p:extLst>
      <p:ext uri="{BB962C8B-B14F-4D97-AF65-F5344CB8AC3E}">
        <p14:creationId xmlns:p14="http://schemas.microsoft.com/office/powerpoint/2010/main" val="1413729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24</a:t>
            </a:fld>
            <a:endParaRPr lang="en-US"/>
          </a:p>
        </p:txBody>
      </p:sp>
    </p:spTree>
    <p:extLst>
      <p:ext uri="{BB962C8B-B14F-4D97-AF65-F5344CB8AC3E}">
        <p14:creationId xmlns:p14="http://schemas.microsoft.com/office/powerpoint/2010/main" val="2287469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25</a:t>
            </a:fld>
            <a:endParaRPr lang="en-US"/>
          </a:p>
        </p:txBody>
      </p:sp>
    </p:spTree>
    <p:extLst>
      <p:ext uri="{BB962C8B-B14F-4D97-AF65-F5344CB8AC3E}">
        <p14:creationId xmlns:p14="http://schemas.microsoft.com/office/powerpoint/2010/main" val="2641078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26</a:t>
            </a:fld>
            <a:endParaRPr lang="en-US"/>
          </a:p>
        </p:txBody>
      </p:sp>
    </p:spTree>
    <p:extLst>
      <p:ext uri="{BB962C8B-B14F-4D97-AF65-F5344CB8AC3E}">
        <p14:creationId xmlns:p14="http://schemas.microsoft.com/office/powerpoint/2010/main" val="90193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4</a:t>
            </a:fld>
            <a:endParaRPr lang="en-US"/>
          </a:p>
        </p:txBody>
      </p:sp>
    </p:spTree>
    <p:extLst>
      <p:ext uri="{BB962C8B-B14F-4D97-AF65-F5344CB8AC3E}">
        <p14:creationId xmlns:p14="http://schemas.microsoft.com/office/powerpoint/2010/main" val="1300359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30</a:t>
            </a:fld>
            <a:endParaRPr lang="en-US"/>
          </a:p>
        </p:txBody>
      </p:sp>
    </p:spTree>
    <p:extLst>
      <p:ext uri="{BB962C8B-B14F-4D97-AF65-F5344CB8AC3E}">
        <p14:creationId xmlns:p14="http://schemas.microsoft.com/office/powerpoint/2010/main" val="145100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6</a:t>
            </a:fld>
            <a:endParaRPr lang="en-US"/>
          </a:p>
        </p:txBody>
      </p:sp>
    </p:spTree>
    <p:extLst>
      <p:ext uri="{BB962C8B-B14F-4D97-AF65-F5344CB8AC3E}">
        <p14:creationId xmlns:p14="http://schemas.microsoft.com/office/powerpoint/2010/main" val="231850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7</a:t>
            </a:fld>
            <a:endParaRPr lang="en-US"/>
          </a:p>
        </p:txBody>
      </p:sp>
    </p:spTree>
    <p:extLst>
      <p:ext uri="{BB962C8B-B14F-4D97-AF65-F5344CB8AC3E}">
        <p14:creationId xmlns:p14="http://schemas.microsoft.com/office/powerpoint/2010/main" val="17017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9</a:t>
            </a:fld>
            <a:endParaRPr lang="en-US"/>
          </a:p>
        </p:txBody>
      </p:sp>
    </p:spTree>
    <p:extLst>
      <p:ext uri="{BB962C8B-B14F-4D97-AF65-F5344CB8AC3E}">
        <p14:creationId xmlns:p14="http://schemas.microsoft.com/office/powerpoint/2010/main" val="112894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11</a:t>
            </a:fld>
            <a:endParaRPr lang="en-US"/>
          </a:p>
        </p:txBody>
      </p:sp>
    </p:spTree>
    <p:extLst>
      <p:ext uri="{BB962C8B-B14F-4D97-AF65-F5344CB8AC3E}">
        <p14:creationId xmlns:p14="http://schemas.microsoft.com/office/powerpoint/2010/main" val="7744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12</a:t>
            </a:fld>
            <a:endParaRPr lang="en-US"/>
          </a:p>
        </p:txBody>
      </p:sp>
    </p:spTree>
    <p:extLst>
      <p:ext uri="{BB962C8B-B14F-4D97-AF65-F5344CB8AC3E}">
        <p14:creationId xmlns:p14="http://schemas.microsoft.com/office/powerpoint/2010/main" val="369459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14</a:t>
            </a:fld>
            <a:endParaRPr lang="en-US"/>
          </a:p>
        </p:txBody>
      </p:sp>
    </p:spTree>
    <p:extLst>
      <p:ext uri="{BB962C8B-B14F-4D97-AF65-F5344CB8AC3E}">
        <p14:creationId xmlns:p14="http://schemas.microsoft.com/office/powerpoint/2010/main" val="256409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15</a:t>
            </a:fld>
            <a:endParaRPr lang="en-US"/>
          </a:p>
        </p:txBody>
      </p:sp>
    </p:spTree>
    <p:extLst>
      <p:ext uri="{BB962C8B-B14F-4D97-AF65-F5344CB8AC3E}">
        <p14:creationId xmlns:p14="http://schemas.microsoft.com/office/powerpoint/2010/main" val="273527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572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ここに引用を入力してください。”"/>
          <p:cNvSpPr txBox="1">
            <a:spLocks noGrp="1"/>
          </p:cNvSpPr>
          <p:nvPr>
            <p:ph type="body" sz="quarter" idx="14"/>
          </p:nvPr>
        </p:nvSpPr>
        <p:spPr>
          <a:xfrm>
            <a:off x="1270000" y="4267200"/>
            <a:ext cx="10464800" cy="609600"/>
          </a:xfrm>
          <a:prstGeom prst="rect">
            <a:avLst/>
          </a:prstGeom>
        </p:spPr>
        <p:txBody>
          <a:bodyPr>
            <a:spAutoFit/>
          </a:bodyPr>
          <a:lstStyle>
            <a:lvl1pPr marL="0" indent="0" algn="ctr">
              <a:spcBef>
                <a:spcPts val="0"/>
              </a:spcBef>
              <a:buSzTx/>
              <a:buNone/>
              <a:defRPr sz="3400"/>
            </a:lvl1pPr>
          </a:lstStyle>
          <a:p>
            <a:r>
              <a:t>“ここに引用を入力してください。”</a:t>
            </a: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7" name="Rectangle 7"/>
          <p:cNvSpPr/>
          <p:nvPr/>
        </p:nvSpPr>
        <p:spPr>
          <a:xfrm>
            <a:off x="-1" y="375138"/>
            <a:ext cx="13004801" cy="9003324"/>
          </a:xfrm>
          <a:prstGeom prst="rect">
            <a:avLst/>
          </a:prstGeom>
          <a:solidFill>
            <a:srgbClr val="CFD8DC"/>
          </a:solidFill>
          <a:ln w="12700">
            <a:miter lim="400000"/>
          </a:ln>
        </p:spPr>
        <p:txBody>
          <a:bodyPr lIns="60022" tIns="60022" rIns="60022" bIns="60022" anchor="ctr"/>
          <a:lstStyle/>
          <a:p>
            <a:pPr defTabSz="1300480">
              <a:defRPr>
                <a:solidFill>
                  <a:srgbClr val="FFFFFF"/>
                </a:solidFill>
                <a:latin typeface="Calibri"/>
                <a:ea typeface="Calibri"/>
                <a:cs typeface="Calibri"/>
                <a:sym typeface="Calibri"/>
              </a:defRPr>
            </a:pPr>
            <a:endParaRPr/>
          </a:p>
        </p:txBody>
      </p:sp>
      <p:sp>
        <p:nvSpPr>
          <p:cNvPr id="118" name="Rectangle 8"/>
          <p:cNvSpPr/>
          <p:nvPr/>
        </p:nvSpPr>
        <p:spPr>
          <a:xfrm>
            <a:off x="-1" y="375136"/>
            <a:ext cx="13004801" cy="960356"/>
          </a:xfrm>
          <a:prstGeom prst="rect">
            <a:avLst/>
          </a:prstGeom>
          <a:solidFill>
            <a:srgbClr val="37474F"/>
          </a:solidFill>
          <a:ln w="12700">
            <a:miter lim="400000"/>
          </a:ln>
        </p:spPr>
        <p:txBody>
          <a:bodyPr lIns="60022" tIns="60022" rIns="60022" bIns="60022" anchor="ctr"/>
          <a:lstStyle/>
          <a:p>
            <a:pPr defTabSz="1300480">
              <a:defRPr>
                <a:solidFill>
                  <a:srgbClr val="FFFFFF"/>
                </a:solidFill>
                <a:latin typeface="Calibri"/>
                <a:ea typeface="Calibri"/>
                <a:cs typeface="Calibri"/>
                <a:sym typeface="Calibri"/>
              </a:defRPr>
            </a:pPr>
            <a:endParaRPr/>
          </a:p>
        </p:txBody>
      </p:sp>
      <p:sp>
        <p:nvSpPr>
          <p:cNvPr id="119" name="Rectangle 13"/>
          <p:cNvSpPr/>
          <p:nvPr/>
        </p:nvSpPr>
        <p:spPr>
          <a:xfrm>
            <a:off x="500184" y="1563205"/>
            <a:ext cx="12004432" cy="7202660"/>
          </a:xfrm>
          <a:prstGeom prst="rect">
            <a:avLst/>
          </a:prstGeom>
          <a:solidFill>
            <a:srgbClr val="FFFFFF"/>
          </a:solidFill>
          <a:ln w="12700">
            <a:miter lim="400000"/>
          </a:ln>
        </p:spPr>
        <p:txBody>
          <a:bodyPr lIns="60022" tIns="60022" rIns="60022" bIns="60022" anchor="ctr"/>
          <a:lstStyle/>
          <a:p>
            <a:pPr defTabSz="1300480">
              <a:defRPr>
                <a:solidFill>
                  <a:srgbClr val="FFFFFF"/>
                </a:solidFill>
                <a:latin typeface="Calibri"/>
                <a:ea typeface="Calibri"/>
                <a:cs typeface="Calibri"/>
                <a:sym typeface="Calibri"/>
              </a:defRPr>
            </a:pPr>
            <a:endParaRPr/>
          </a:p>
        </p:txBody>
      </p:sp>
      <p:pic>
        <p:nvPicPr>
          <p:cNvPr id="120" name="Picture 12" descr="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99244" y="554044"/>
            <a:ext cx="1805372" cy="602542"/>
          </a:xfrm>
          <a:prstGeom prst="rect">
            <a:avLst/>
          </a:prstGeom>
          <a:ln w="12700">
            <a:miter lim="400000"/>
          </a:ln>
        </p:spPr>
      </p:pic>
      <p:sp>
        <p:nvSpPr>
          <p:cNvPr id="121" name="Rectangle 5"/>
          <p:cNvSpPr/>
          <p:nvPr/>
        </p:nvSpPr>
        <p:spPr>
          <a:xfrm>
            <a:off x="-1" y="375138"/>
            <a:ext cx="13004801" cy="9003324"/>
          </a:xfrm>
          <a:prstGeom prst="rect">
            <a:avLst/>
          </a:prstGeom>
          <a:solidFill>
            <a:srgbClr val="FFFFFF"/>
          </a:solidFill>
          <a:ln w="12700">
            <a:miter lim="400000"/>
          </a:ln>
        </p:spPr>
        <p:txBody>
          <a:bodyPr lIns="60022" tIns="60022" rIns="60022" bIns="60022" anchor="ctr"/>
          <a:lstStyle/>
          <a:p>
            <a:pPr defTabSz="1300480">
              <a:defRPr>
                <a:solidFill>
                  <a:srgbClr val="FFFFFF"/>
                </a:solidFill>
                <a:latin typeface="Calibri"/>
                <a:ea typeface="Calibri"/>
                <a:cs typeface="Calibri"/>
                <a:sym typeface="Calibri"/>
              </a:defRPr>
            </a:pPr>
            <a:endParaRPr/>
          </a:p>
        </p:txBody>
      </p:sp>
      <p:sp>
        <p:nvSpPr>
          <p:cNvPr id="8" name="四角形">
            <a:extLst>
              <a:ext uri="{FF2B5EF4-FFF2-40B4-BE49-F238E27FC236}">
                <a16:creationId xmlns:a16="http://schemas.microsoft.com/office/drawing/2014/main" id="{7EBCDE6C-EF82-4E63-8ED9-32154AA1794A}"/>
              </a:ext>
            </a:extLst>
          </p:cNvPr>
          <p:cNvSpPr/>
          <p:nvPr userDrawn="1"/>
        </p:nvSpPr>
        <p:spPr>
          <a:xfrm>
            <a:off x="-1" y="-4234"/>
            <a:ext cx="13004801" cy="1270001"/>
          </a:xfrm>
          <a:prstGeom prst="rect">
            <a:avLst/>
          </a:prstGeom>
          <a:solidFill>
            <a:srgbClr val="55BBB3"/>
          </a:solidFill>
          <a:ln w="12700">
            <a:miter lim="400000"/>
          </a:ln>
        </p:spPr>
        <p:txBody>
          <a:bodyPr lIns="50800" tIns="50800" rIns="50800" bIns="50800" anchor="ctr"/>
          <a:lstStyle/>
          <a:p>
            <a:pPr>
              <a:defRPr sz="2200">
                <a:solidFill>
                  <a:srgbClr val="0BBEB4"/>
                </a:solidFill>
                <a:latin typeface="+mn-lt"/>
                <a:ea typeface="+mn-ea"/>
                <a:cs typeface="+mn-cs"/>
                <a:sym typeface="ヒラギノ角ゴ ProN W3"/>
              </a:defRPr>
            </a:pPr>
            <a:endParaRPr dirty="0"/>
          </a:p>
        </p:txBody>
      </p:sp>
      <p:pic>
        <p:nvPicPr>
          <p:cNvPr id="9" name="イメージ" descr="イメージ">
            <a:extLst>
              <a:ext uri="{FF2B5EF4-FFF2-40B4-BE49-F238E27FC236}">
                <a16:creationId xmlns:a16="http://schemas.microsoft.com/office/drawing/2014/main" id="{4EF24628-C06B-4D70-A071-0AEDFCCBA1F1}"/>
              </a:ext>
            </a:extLst>
          </p:cNvPr>
          <p:cNvPicPr>
            <a:picLocks noChangeAspect="1"/>
          </p:cNvPicPr>
          <p:nvPr userDrawn="1"/>
        </p:nvPicPr>
        <p:blipFill>
          <a:blip r:embed="rId3" cstate="print">
            <a:alphaModFix amt="16732"/>
            <a:extLst>
              <a:ext uri="{28A0092B-C50C-407E-A947-70E740481C1C}">
                <a14:useLocalDpi xmlns:a14="http://schemas.microsoft.com/office/drawing/2010/main"/>
              </a:ext>
            </a:extLst>
          </a:blip>
          <a:srcRect/>
          <a:stretch>
            <a:fillRect/>
          </a:stretch>
        </p:blipFill>
        <p:spPr>
          <a:xfrm>
            <a:off x="10390270" y="329538"/>
            <a:ext cx="2423268" cy="602508"/>
          </a:xfrm>
          <a:prstGeom prst="rect">
            <a:avLst/>
          </a:prstGeom>
          <a:ln w="12700">
            <a:miter lim="400000"/>
          </a:ln>
        </p:spPr>
      </p:pic>
      <p:sp>
        <p:nvSpPr>
          <p:cNvPr id="10" name="目次">
            <a:extLst>
              <a:ext uri="{FF2B5EF4-FFF2-40B4-BE49-F238E27FC236}">
                <a16:creationId xmlns:a16="http://schemas.microsoft.com/office/drawing/2014/main" id="{C7BCA1C8-6E19-47AF-AAD0-1875083E9C64}"/>
              </a:ext>
            </a:extLst>
          </p:cNvPr>
          <p:cNvSpPr txBox="1"/>
          <p:nvPr userDrawn="1"/>
        </p:nvSpPr>
        <p:spPr>
          <a:xfrm>
            <a:off x="561898" y="364027"/>
            <a:ext cx="5192726"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2800">
                <a:solidFill>
                  <a:srgbClr val="FFFFFF"/>
                </a:solidFill>
              </a:defRPr>
            </a:lvl1pPr>
          </a:lstStyle>
          <a:p>
            <a:endParaRPr dirty="0"/>
          </a:p>
        </p:txBody>
      </p:sp>
      <p:sp>
        <p:nvSpPr>
          <p:cNvPr id="2" name="タイトル 1">
            <a:extLst>
              <a:ext uri="{FF2B5EF4-FFF2-40B4-BE49-F238E27FC236}">
                <a16:creationId xmlns:a16="http://schemas.microsoft.com/office/drawing/2014/main" id="{78555484-4009-44EE-8BBF-79359CAA66B4}"/>
              </a:ext>
            </a:extLst>
          </p:cNvPr>
          <p:cNvSpPr>
            <a:spLocks noGrp="1"/>
          </p:cNvSpPr>
          <p:nvPr>
            <p:ph type="title"/>
          </p:nvPr>
        </p:nvSpPr>
        <p:spPr>
          <a:xfrm>
            <a:off x="561898" y="424427"/>
            <a:ext cx="4749698" cy="430887"/>
          </a:xfrm>
        </p:spPr>
        <p:txBody>
          <a:bodyPr wrap="none" lIns="0" tIns="0" rIns="0" bIns="0">
            <a:spAutoFit/>
          </a:bodyPr>
          <a:lstStyle>
            <a:lvl1pPr algn="l">
              <a:defRPr sz="2800">
                <a:solidFill>
                  <a:schemeClr val="bg1"/>
                </a:solidFill>
              </a:defRPr>
            </a:lvl1pPr>
          </a:lstStyle>
          <a:p>
            <a:r>
              <a:rPr kumimoji="1" lang="ja-JP" altLang="en-US" dirty="0"/>
              <a:t>マスター タイトルの書式設定</a:t>
            </a:r>
          </a:p>
        </p:txBody>
      </p:sp>
      <p:sp>
        <p:nvSpPr>
          <p:cNvPr id="14" name="Footer Placeholder 9">
            <a:extLst>
              <a:ext uri="{FF2B5EF4-FFF2-40B4-BE49-F238E27FC236}">
                <a16:creationId xmlns:a16="http://schemas.microsoft.com/office/drawing/2014/main" id="{AF7A617F-B680-4E63-A106-8348A6110917}"/>
              </a:ext>
            </a:extLst>
          </p:cNvPr>
          <p:cNvSpPr txBox="1"/>
          <p:nvPr userDrawn="1"/>
        </p:nvSpPr>
        <p:spPr>
          <a:xfrm>
            <a:off x="3564115" y="9031677"/>
            <a:ext cx="587657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sz="1200">
                <a:solidFill>
                  <a:srgbClr val="888888"/>
                </a:solidFill>
                <a:latin typeface="Helvetica"/>
                <a:ea typeface="Helvetica"/>
                <a:cs typeface="Helvetica"/>
                <a:sym typeface="Helvetica"/>
              </a:defRPr>
            </a:lvl1pPr>
          </a:lstStyle>
          <a:p>
            <a:r>
              <a:t>Copyright © Human Capital Technology Co., Ltd. All rights reserved.</a:t>
            </a:r>
          </a:p>
        </p:txBody>
      </p:sp>
      <p:sp>
        <p:nvSpPr>
          <p:cNvPr id="15" name="スライド番号">
            <a:extLst>
              <a:ext uri="{FF2B5EF4-FFF2-40B4-BE49-F238E27FC236}">
                <a16:creationId xmlns:a16="http://schemas.microsoft.com/office/drawing/2014/main" id="{6B275066-E62F-49A5-92A1-7914535F5774}"/>
              </a:ext>
            </a:extLst>
          </p:cNvPr>
          <p:cNvSpPr txBox="1">
            <a:spLocks/>
          </p:cNvSpPr>
          <p:nvPr userDrawn="1"/>
        </p:nvSpPr>
        <p:spPr>
          <a:xfrm>
            <a:off x="11614232" y="8968177"/>
            <a:ext cx="768428" cy="348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fld id="{86CB4B4D-7CA3-9044-876B-883B54F8677D}" type="slidenum">
              <a:rPr lang="en-US" altLang="ja-JP" smtClean="0">
                <a:latin typeface="Calibri" panose="020F0502020204030204" pitchFamily="34" charset="0"/>
                <a:cs typeface="Calibri" panose="020F0502020204030204" pitchFamily="34" charset="0"/>
              </a:rPr>
              <a:pPr/>
              <a:t>‹#›</a:t>
            </a:fld>
            <a:endParaRPr lang="ja-JP"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318550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1178" y="114883"/>
            <a:ext cx="9634082" cy="325430"/>
          </a:xfrm>
          <a:prstGeom prst="rect">
            <a:avLst/>
          </a:prstGeom>
          <a:noFill/>
          <a:ln>
            <a:noFill/>
          </a:ln>
        </p:spPr>
        <p:txBody>
          <a:bodyPr/>
          <a:lstStyle>
            <a:lvl1pPr marL="0" indent="0" algn="l">
              <a:buNone/>
              <a:defRPr sz="1575" b="1" i="0">
                <a:solidFill>
                  <a:schemeClr val="bg1"/>
                </a:solidFill>
                <a:latin typeface="游ゴシック" panose="020B0400000000000000" pitchFamily="50" charset="-128"/>
                <a:ea typeface="游ゴシック" panose="020B0400000000000000" pitchFamily="50" charset="-128"/>
                <a:cs typeface="游ゴシック" panose="020B0400000000000000" pitchFamily="50" charset="-128"/>
              </a:defRPr>
            </a:lvl1pPr>
            <a:lvl2pPr marL="600212" indent="0" algn="ctr">
              <a:buNone/>
              <a:defRPr sz="2626"/>
            </a:lvl2pPr>
            <a:lvl3pPr marL="1200424" indent="0" algn="ctr">
              <a:buNone/>
              <a:defRPr sz="2363"/>
            </a:lvl3pPr>
            <a:lvl4pPr marL="1800636" indent="0" algn="ctr">
              <a:buNone/>
              <a:defRPr sz="2100"/>
            </a:lvl4pPr>
            <a:lvl5pPr marL="2400849" indent="0" algn="ctr">
              <a:buNone/>
              <a:defRPr sz="2100"/>
            </a:lvl5pPr>
            <a:lvl6pPr marL="3001061" indent="0" algn="ctr">
              <a:buNone/>
              <a:defRPr sz="2100"/>
            </a:lvl6pPr>
            <a:lvl7pPr marL="3601273" indent="0" algn="ctr">
              <a:buNone/>
              <a:defRPr sz="2100"/>
            </a:lvl7pPr>
            <a:lvl8pPr marL="4201485" indent="0" algn="ctr">
              <a:buNone/>
              <a:defRPr sz="2100"/>
            </a:lvl8pPr>
            <a:lvl9pPr marL="4801697" indent="0" algn="ctr">
              <a:buNone/>
              <a:defRPr sz="2100"/>
            </a:lvl9pPr>
          </a:lstStyle>
          <a:p>
            <a:r>
              <a:rPr lang="en-US" dirty="0"/>
              <a:t>Click to edit Master subtitle style</a:t>
            </a:r>
          </a:p>
        </p:txBody>
      </p:sp>
      <p:sp>
        <p:nvSpPr>
          <p:cNvPr id="7" name="Footer Placeholder 4"/>
          <p:cNvSpPr>
            <a:spLocks noGrp="1"/>
          </p:cNvSpPr>
          <p:nvPr>
            <p:ph type="ftr" sz="quarter" idx="3"/>
          </p:nvPr>
        </p:nvSpPr>
        <p:spPr>
          <a:xfrm>
            <a:off x="3552891" y="9149657"/>
            <a:ext cx="5899020" cy="519289"/>
          </a:xfrm>
          <a:prstGeom prst="rect">
            <a:avLst/>
          </a:prstGeom>
        </p:spPr>
        <p:txBody>
          <a:bodyPr vert="horz" lIns="91440" tIns="45720" rIns="91440" bIns="45720" rtlCol="0" anchor="ctr"/>
          <a:lstStyle>
            <a:lvl1pPr algn="ctr">
              <a:defRPr sz="1313">
                <a:solidFill>
                  <a:schemeClr val="tx1">
                    <a:tint val="75000"/>
                  </a:schemeClr>
                </a:solidFill>
              </a:defRPr>
            </a:lvl1pPr>
          </a:lstStyle>
          <a:p>
            <a:r>
              <a:rPr lang="en-US" dirty="0"/>
              <a:t>Copyright © Human Capital Technology Co., Ltd. All rights reserved.</a:t>
            </a:r>
          </a:p>
        </p:txBody>
      </p:sp>
      <p:sp>
        <p:nvSpPr>
          <p:cNvPr id="8" name="Slide Number Placeholder 5"/>
          <p:cNvSpPr>
            <a:spLocks noGrp="1"/>
          </p:cNvSpPr>
          <p:nvPr>
            <p:ph type="sldNum" sz="quarter" idx="4"/>
          </p:nvPr>
        </p:nvSpPr>
        <p:spPr>
          <a:xfrm>
            <a:off x="12103264" y="9241948"/>
            <a:ext cx="487634" cy="334707"/>
          </a:xfrm>
          <a:prstGeom prst="rect">
            <a:avLst/>
          </a:prstGeom>
        </p:spPr>
        <p:txBody>
          <a:bodyPr vert="horz" lIns="91440" tIns="45720" rIns="91440" bIns="45720" rtlCol="0" anchor="ctr"/>
          <a:lstStyle>
            <a:lvl1pPr algn="r">
              <a:defRPr sz="1575">
                <a:solidFill>
                  <a:srgbClr val="37474F"/>
                </a:solidFill>
              </a:defRPr>
            </a:lvl1pPr>
          </a:lstStyle>
          <a:p>
            <a:fld id="{66DCAD7C-F911-9F49-9CD8-C4F52DC71951}" type="slidenum">
              <a:rPr lang="en-US" smtClean="0"/>
              <a:pPr/>
              <a:t>‹#›</a:t>
            </a:fld>
            <a:endParaRPr lang="en-US" dirty="0"/>
          </a:p>
        </p:txBody>
      </p:sp>
      <p:sp>
        <p:nvSpPr>
          <p:cNvPr id="12" name="Title 1"/>
          <p:cNvSpPr>
            <a:spLocks noGrp="1"/>
          </p:cNvSpPr>
          <p:nvPr>
            <p:ph type="title"/>
          </p:nvPr>
        </p:nvSpPr>
        <p:spPr>
          <a:xfrm>
            <a:off x="401178" y="427590"/>
            <a:ext cx="9634082" cy="534780"/>
          </a:xfrm>
          <a:prstGeom prst="rect">
            <a:avLst/>
          </a:prstGeom>
        </p:spPr>
        <p:txBody>
          <a:bodyPr/>
          <a:lstStyle>
            <a:lvl1pPr>
              <a:defRPr sz="3151" b="1" i="0">
                <a:solidFill>
                  <a:schemeClr val="bg1"/>
                </a:solidFill>
                <a:latin typeface="游ゴシック" panose="020B0400000000000000" pitchFamily="50" charset="-128"/>
                <a:ea typeface="游ゴシック" panose="020B0400000000000000" pitchFamily="50" charset="-128"/>
                <a:cs typeface="游ゴシック" panose="020B0400000000000000" pitchFamily="50" charset="-128"/>
              </a:defRPr>
            </a:lvl1pPr>
          </a:lstStyle>
          <a:p>
            <a:r>
              <a:rPr lang="en-US" dirty="0"/>
              <a:t>Click to edit Master title style</a:t>
            </a:r>
          </a:p>
        </p:txBody>
      </p:sp>
    </p:spTree>
    <p:extLst>
      <p:ext uri="{BB962C8B-B14F-4D97-AF65-F5344CB8AC3E}">
        <p14:creationId xmlns:p14="http://schemas.microsoft.com/office/powerpoint/2010/main" val="364090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2343E-6F4D-4A95-BFD3-16852DD710C1}" type="datetimeFigureOut">
              <a:rPr kumimoji="1" lang="ja-JP" altLang="en-US" smtClean="0"/>
              <a:t>2021/2/5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318676" y="9296400"/>
            <a:ext cx="360676" cy="348813"/>
          </a:xfrm>
        </p:spPr>
        <p:txBody>
          <a:bodyPr/>
          <a:lstStyle/>
          <a:p>
            <a:fld id="{694204D1-F402-43D3-94BD-472695468DA8}" type="slidenum">
              <a:rPr kumimoji="1" lang="ja-JP" altLang="en-US" smtClean="0"/>
              <a:t>‹#›</a:t>
            </a:fld>
            <a:endParaRPr kumimoji="1" lang="ja-JP" altLang="en-US"/>
          </a:p>
        </p:txBody>
      </p:sp>
    </p:spTree>
    <p:extLst>
      <p:ext uri="{BB962C8B-B14F-4D97-AF65-F5344CB8AC3E}">
        <p14:creationId xmlns:p14="http://schemas.microsoft.com/office/powerpoint/2010/main" val="4218564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105396134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2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9582309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20991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画像（横長）">
    <p:spTree>
      <p:nvGrpSpPr>
        <p:cNvPr id="1" name=""/>
        <p:cNvGrpSpPr/>
        <p:nvPr/>
      </p:nvGrpSpPr>
      <p:grpSpPr>
        <a:xfrm>
          <a:off x="0" y="0"/>
          <a:ext cx="0" cy="0"/>
          <a:chOff x="0" y="0"/>
          <a:chExt cx="0" cy="0"/>
        </a:xfrm>
      </p:grpSpPr>
      <p:sp>
        <p:nvSpPr>
          <p:cNvPr id="6" name="四角形">
            <a:extLst>
              <a:ext uri="{FF2B5EF4-FFF2-40B4-BE49-F238E27FC236}">
                <a16:creationId xmlns:a16="http://schemas.microsoft.com/office/drawing/2014/main" id="{E73B259F-7EEC-45EE-8F52-720326A555BC}"/>
              </a:ext>
            </a:extLst>
          </p:cNvPr>
          <p:cNvSpPr/>
          <p:nvPr userDrawn="1"/>
        </p:nvSpPr>
        <p:spPr>
          <a:xfrm>
            <a:off x="-1" y="-4234"/>
            <a:ext cx="13004801" cy="9762068"/>
          </a:xfrm>
          <a:prstGeom prst="rect">
            <a:avLst/>
          </a:prstGeom>
          <a:solidFill>
            <a:srgbClr val="55BBB3"/>
          </a:solidFill>
          <a:ln w="12700">
            <a:miter lim="400000"/>
          </a:ln>
        </p:spPr>
        <p:txBody>
          <a:bodyPr lIns="50800" tIns="50800" rIns="50800" bIns="50800" anchor="ctr"/>
          <a:lstStyle/>
          <a:p>
            <a:pPr>
              <a:defRPr sz="2200">
                <a:solidFill>
                  <a:srgbClr val="0BBEB4"/>
                </a:solidFill>
                <a:latin typeface="+mn-lt"/>
                <a:ea typeface="+mn-ea"/>
                <a:cs typeface="+mn-cs"/>
                <a:sym typeface="ヒラギノ角ゴ ProN W3"/>
              </a:defRPr>
            </a:pPr>
            <a:endParaRPr/>
          </a:p>
        </p:txBody>
      </p:sp>
      <p:sp>
        <p:nvSpPr>
          <p:cNvPr id="2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イメージ" descr="イメージ">
            <a:extLst>
              <a:ext uri="{FF2B5EF4-FFF2-40B4-BE49-F238E27FC236}">
                <a16:creationId xmlns:a16="http://schemas.microsoft.com/office/drawing/2014/main" id="{3333FFB4-7741-4503-9E83-391F7F7390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212" y="3062770"/>
            <a:ext cx="4871162" cy="1623730"/>
          </a:xfrm>
          <a:prstGeom prst="rect">
            <a:avLst/>
          </a:prstGeom>
          <a:ln w="12700">
            <a:miter lim="400000"/>
          </a:ln>
        </p:spPr>
      </p:pic>
      <p:pic>
        <p:nvPicPr>
          <p:cNvPr id="5" name="Picture 7" descr="Picture 7">
            <a:extLst>
              <a:ext uri="{FF2B5EF4-FFF2-40B4-BE49-F238E27FC236}">
                <a16:creationId xmlns:a16="http://schemas.microsoft.com/office/drawing/2014/main" id="{3805C908-5859-492C-84A3-DD451089F3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75260" y="2607272"/>
            <a:ext cx="5863473" cy="3642188"/>
          </a:xfrm>
          <a:prstGeom prst="rect">
            <a:avLst/>
          </a:prstGeom>
          <a:ln w="12700">
            <a:miter lim="400000"/>
          </a:ln>
        </p:spPr>
      </p:pic>
      <p:pic>
        <p:nvPicPr>
          <p:cNvPr id="7" name="図 1" descr="図 1">
            <a:extLst>
              <a:ext uri="{FF2B5EF4-FFF2-40B4-BE49-F238E27FC236}">
                <a16:creationId xmlns:a16="http://schemas.microsoft.com/office/drawing/2014/main" id="{80C9FEF1-260F-4BCD-84FA-568186F693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54402" y="6515229"/>
            <a:ext cx="817641" cy="960355"/>
          </a:xfrm>
          <a:prstGeom prst="rect">
            <a:avLst/>
          </a:prstGeom>
          <a:ln w="12700">
            <a:miter lim="400000"/>
          </a:ln>
        </p:spPr>
      </p:pic>
      <p:pic>
        <p:nvPicPr>
          <p:cNvPr id="8" name="Picture 2" descr="Picture 2">
            <a:extLst>
              <a:ext uri="{FF2B5EF4-FFF2-40B4-BE49-F238E27FC236}">
                <a16:creationId xmlns:a16="http://schemas.microsoft.com/office/drawing/2014/main" id="{E9C48300-D88B-452A-8F08-4F28C3CC9A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143035" y="6515229"/>
            <a:ext cx="960355" cy="960356"/>
          </a:xfrm>
          <a:prstGeom prst="rect">
            <a:avLst/>
          </a:prstGeom>
          <a:ln w="12700">
            <a:miter lim="400000"/>
          </a:ln>
        </p:spPr>
      </p:pic>
      <p:pic>
        <p:nvPicPr>
          <p:cNvPr id="9" name="hctlogo.png" descr="hctlogo.png">
            <a:extLst>
              <a:ext uri="{FF2B5EF4-FFF2-40B4-BE49-F238E27FC236}">
                <a16:creationId xmlns:a16="http://schemas.microsoft.com/office/drawing/2014/main" id="{45492849-336D-47BA-9908-709D9C1A9336}"/>
              </a:ext>
            </a:extLst>
          </p:cNvPr>
          <p:cNvPicPr>
            <a:picLocks noChangeAspect="1"/>
          </p:cNvPicPr>
          <p:nvPr userDrawn="1"/>
        </p:nvPicPr>
        <p:blipFill>
          <a:blip r:embed="rId6"/>
          <a:stretch>
            <a:fillRect/>
          </a:stretch>
        </p:blipFill>
        <p:spPr>
          <a:xfrm>
            <a:off x="4999472" y="8992784"/>
            <a:ext cx="4191001" cy="203201"/>
          </a:xfrm>
          <a:prstGeom prst="rect">
            <a:avLst/>
          </a:prstGeom>
          <a:ln w="12700">
            <a:miter lim="400000"/>
          </a:ln>
        </p:spPr>
      </p:pic>
    </p:spTree>
    <p:extLst>
      <p:ext uri="{BB962C8B-B14F-4D97-AF65-F5344CB8AC3E}">
        <p14:creationId xmlns:p14="http://schemas.microsoft.com/office/powerpoint/2010/main" val="127867153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4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9718167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prstGeom prst="rect">
            <a:avLst/>
          </a:prstGeom>
        </p:spPr>
        <p:txBody>
          <a:body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253976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7147928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extLst>
      <p:ext uri="{BB962C8B-B14F-4D97-AF65-F5344CB8AC3E}">
        <p14:creationId xmlns:p14="http://schemas.microsoft.com/office/powerpoint/2010/main" val="47327501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813121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8318122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572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ここに引用を入力してください。”"/>
          <p:cNvSpPr txBox="1">
            <a:spLocks noGrp="1"/>
          </p:cNvSpPr>
          <p:nvPr>
            <p:ph type="body" sz="quarter" idx="14"/>
          </p:nvPr>
        </p:nvSpPr>
        <p:spPr>
          <a:xfrm>
            <a:off x="1270000" y="4267200"/>
            <a:ext cx="10464800" cy="609600"/>
          </a:xfrm>
          <a:prstGeom prst="rect">
            <a:avLst/>
          </a:prstGeom>
        </p:spPr>
        <p:txBody>
          <a:bodyPr>
            <a:spAutoFit/>
          </a:bodyPr>
          <a:lstStyle>
            <a:lvl1pPr marL="0" indent="0" algn="ctr">
              <a:spcBef>
                <a:spcPts val="0"/>
              </a:spcBef>
              <a:buSzTx/>
              <a:buNone/>
              <a:defRPr sz="3400"/>
            </a:lvl1pPr>
          </a:lstStyle>
          <a:p>
            <a:r>
              <a:t>“ここに引用を入力してください。”</a:t>
            </a: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0556514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2717074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456127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117" name="Rectangle 7"/>
          <p:cNvSpPr/>
          <p:nvPr/>
        </p:nvSpPr>
        <p:spPr>
          <a:xfrm>
            <a:off x="-1" y="375138"/>
            <a:ext cx="13004801" cy="9003324"/>
          </a:xfrm>
          <a:prstGeom prst="rect">
            <a:avLst/>
          </a:prstGeom>
          <a:solidFill>
            <a:srgbClr val="CFD8DC"/>
          </a:solidFill>
          <a:ln w="12700">
            <a:miter lim="400000"/>
          </a:ln>
        </p:spPr>
        <p:txBody>
          <a:bodyPr lIns="60022" tIns="60022" rIns="60022" bIns="60022" anchor="ctr"/>
          <a:lstStyle/>
          <a:p>
            <a:pPr defTabSz="1300480">
              <a:defRPr>
                <a:solidFill>
                  <a:srgbClr val="FFFFFF"/>
                </a:solidFill>
                <a:latin typeface="Calibri"/>
                <a:ea typeface="Calibri"/>
                <a:cs typeface="Calibri"/>
                <a:sym typeface="Calibri"/>
              </a:defRPr>
            </a:pPr>
            <a:endParaRPr/>
          </a:p>
        </p:txBody>
      </p:sp>
      <p:sp>
        <p:nvSpPr>
          <p:cNvPr id="118" name="Rectangle 8"/>
          <p:cNvSpPr/>
          <p:nvPr/>
        </p:nvSpPr>
        <p:spPr>
          <a:xfrm>
            <a:off x="-1" y="375136"/>
            <a:ext cx="13004801" cy="960356"/>
          </a:xfrm>
          <a:prstGeom prst="rect">
            <a:avLst/>
          </a:prstGeom>
          <a:solidFill>
            <a:srgbClr val="37474F"/>
          </a:solidFill>
          <a:ln w="12700">
            <a:miter lim="400000"/>
          </a:ln>
        </p:spPr>
        <p:txBody>
          <a:bodyPr lIns="60022" tIns="60022" rIns="60022" bIns="60022" anchor="ctr"/>
          <a:lstStyle/>
          <a:p>
            <a:pPr defTabSz="1300480">
              <a:defRPr>
                <a:solidFill>
                  <a:srgbClr val="FFFFFF"/>
                </a:solidFill>
                <a:latin typeface="Calibri"/>
                <a:ea typeface="Calibri"/>
                <a:cs typeface="Calibri"/>
                <a:sym typeface="Calibri"/>
              </a:defRPr>
            </a:pPr>
            <a:endParaRPr/>
          </a:p>
        </p:txBody>
      </p:sp>
      <p:sp>
        <p:nvSpPr>
          <p:cNvPr id="119" name="Rectangle 13"/>
          <p:cNvSpPr/>
          <p:nvPr/>
        </p:nvSpPr>
        <p:spPr>
          <a:xfrm>
            <a:off x="500184" y="1563205"/>
            <a:ext cx="12004432" cy="7202660"/>
          </a:xfrm>
          <a:prstGeom prst="rect">
            <a:avLst/>
          </a:prstGeom>
          <a:solidFill>
            <a:srgbClr val="FFFFFF"/>
          </a:solidFill>
          <a:ln w="12700">
            <a:miter lim="400000"/>
          </a:ln>
        </p:spPr>
        <p:txBody>
          <a:bodyPr lIns="60022" tIns="60022" rIns="60022" bIns="60022" anchor="ctr"/>
          <a:lstStyle/>
          <a:p>
            <a:pPr defTabSz="1300480">
              <a:defRPr>
                <a:solidFill>
                  <a:srgbClr val="FFFFFF"/>
                </a:solidFill>
                <a:latin typeface="Calibri"/>
                <a:ea typeface="Calibri"/>
                <a:cs typeface="Calibri"/>
                <a:sym typeface="Calibri"/>
              </a:defRPr>
            </a:pPr>
            <a:endParaRPr/>
          </a:p>
        </p:txBody>
      </p:sp>
      <p:pic>
        <p:nvPicPr>
          <p:cNvPr id="120" name="Picture 12" descr="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99244" y="554044"/>
            <a:ext cx="1805372" cy="602542"/>
          </a:xfrm>
          <a:prstGeom prst="rect">
            <a:avLst/>
          </a:prstGeom>
          <a:ln w="12700">
            <a:miter lim="400000"/>
          </a:ln>
        </p:spPr>
      </p:pic>
      <p:sp>
        <p:nvSpPr>
          <p:cNvPr id="121" name="Rectangle 5"/>
          <p:cNvSpPr/>
          <p:nvPr/>
        </p:nvSpPr>
        <p:spPr>
          <a:xfrm>
            <a:off x="-1" y="375138"/>
            <a:ext cx="13004801" cy="9003324"/>
          </a:xfrm>
          <a:prstGeom prst="rect">
            <a:avLst/>
          </a:prstGeom>
          <a:solidFill>
            <a:srgbClr val="FFFFFF"/>
          </a:solidFill>
          <a:ln w="12700">
            <a:miter lim="400000"/>
          </a:ln>
        </p:spPr>
        <p:txBody>
          <a:bodyPr lIns="60022" tIns="60022" rIns="60022" bIns="60022" anchor="ctr"/>
          <a:lstStyle/>
          <a:p>
            <a:pPr defTabSz="1300480">
              <a:defRPr>
                <a:solidFill>
                  <a:srgbClr val="FFFFFF"/>
                </a:solidFill>
                <a:latin typeface="Calibri"/>
                <a:ea typeface="Calibri"/>
                <a:cs typeface="Calibri"/>
                <a:sym typeface="Calibri"/>
              </a:defRPr>
            </a:pPr>
            <a:endParaRPr/>
          </a:p>
        </p:txBody>
      </p:sp>
      <p:sp>
        <p:nvSpPr>
          <p:cNvPr id="122" name="スライド番号"/>
          <p:cNvSpPr txBox="1">
            <a:spLocks noGrp="1"/>
          </p:cNvSpPr>
          <p:nvPr>
            <p:ph type="sldNum" sz="quarter" idx="2"/>
          </p:nvPr>
        </p:nvSpPr>
        <p:spPr>
          <a:xfrm>
            <a:off x="6285653" y="8478585"/>
            <a:ext cx="3034454" cy="482601"/>
          </a:xfrm>
          <a:prstGeom prst="rect">
            <a:avLst/>
          </a:prstGeom>
        </p:spPr>
        <p:txBody>
          <a:bodyPr lIns="60022" tIns="60022" rIns="60022" bIns="60022" anchor="ctr"/>
          <a:lstStyle>
            <a:lvl1pPr algn="r" defTabSz="1300480">
              <a:defRPr>
                <a:solidFill>
                  <a:srgbClr val="37474F"/>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13219746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amp;サブタイトル">
    <p:spTree>
      <p:nvGrpSpPr>
        <p:cNvPr id="1" name=""/>
        <p:cNvGrpSpPr/>
        <p:nvPr/>
      </p:nvGrpSpPr>
      <p:grpSpPr>
        <a:xfrm>
          <a:off x="0" y="0"/>
          <a:ext cx="0" cy="0"/>
          <a:chOff x="0" y="0"/>
          <a:chExt cx="0" cy="0"/>
        </a:xfrm>
      </p:grpSpPr>
      <p:sp>
        <p:nvSpPr>
          <p:cNvPr id="5" name="四角形">
            <a:extLst>
              <a:ext uri="{FF2B5EF4-FFF2-40B4-BE49-F238E27FC236}">
                <a16:creationId xmlns:a16="http://schemas.microsoft.com/office/drawing/2014/main" id="{E9D97FD3-A3EB-4170-B945-A9E5CE36649B}"/>
              </a:ext>
            </a:extLst>
          </p:cNvPr>
          <p:cNvSpPr/>
          <p:nvPr userDrawn="1"/>
        </p:nvSpPr>
        <p:spPr>
          <a:xfrm>
            <a:off x="-1" y="-4234"/>
            <a:ext cx="13004801" cy="9762068"/>
          </a:xfrm>
          <a:prstGeom prst="rect">
            <a:avLst/>
          </a:prstGeom>
          <a:solidFill>
            <a:srgbClr val="55BBB3"/>
          </a:solidFill>
          <a:ln w="12700">
            <a:miter lim="400000"/>
          </a:ln>
        </p:spPr>
        <p:txBody>
          <a:bodyPr lIns="50800" tIns="50800" rIns="50800" bIns="50800" anchor="ctr"/>
          <a:lstStyle/>
          <a:p>
            <a:pPr>
              <a:defRPr sz="2200">
                <a:solidFill>
                  <a:srgbClr val="0BBEB4"/>
                </a:solidFill>
                <a:latin typeface="+mn-lt"/>
                <a:ea typeface="+mn-ea"/>
                <a:cs typeface="+mn-cs"/>
                <a:sym typeface="ヒラギノ角ゴ ProN W3"/>
              </a:defRPr>
            </a:pPr>
            <a:endParaRPr/>
          </a:p>
        </p:txBody>
      </p:sp>
      <p:sp>
        <p:nvSpPr>
          <p:cNvPr id="13"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pic>
        <p:nvPicPr>
          <p:cNvPr id="6" name="イメージ" descr="イメージ">
            <a:extLst>
              <a:ext uri="{FF2B5EF4-FFF2-40B4-BE49-F238E27FC236}">
                <a16:creationId xmlns:a16="http://schemas.microsoft.com/office/drawing/2014/main" id="{30E3A4A0-2D6F-4AF3-B046-9AB95F23E8C8}"/>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rot="5400000">
            <a:off x="-2849136" y="3930826"/>
            <a:ext cx="7608732" cy="1891792"/>
          </a:xfrm>
          <a:prstGeom prst="rect">
            <a:avLst/>
          </a:prstGeom>
          <a:ln w="12700">
            <a:miter lim="400000"/>
          </a:ln>
        </p:spPr>
      </p:pic>
      <p:sp>
        <p:nvSpPr>
          <p:cNvPr id="2" name="タイトル 1">
            <a:extLst>
              <a:ext uri="{FF2B5EF4-FFF2-40B4-BE49-F238E27FC236}">
                <a16:creationId xmlns:a16="http://schemas.microsoft.com/office/drawing/2014/main" id="{DF3D019E-C4F7-4279-8F91-9DDC7E12AB27}"/>
              </a:ext>
            </a:extLst>
          </p:cNvPr>
          <p:cNvSpPr>
            <a:spLocks noGrp="1"/>
          </p:cNvSpPr>
          <p:nvPr>
            <p:ph type="title"/>
          </p:nvPr>
        </p:nvSpPr>
        <p:spPr>
          <a:xfrm>
            <a:off x="3446094" y="4593197"/>
            <a:ext cx="6105838" cy="553998"/>
          </a:xfrm>
        </p:spPr>
        <p:txBody>
          <a:bodyPr wrap="none" lIns="0" tIns="0" rIns="0" bIns="0">
            <a:spAutoFit/>
          </a:bodyPr>
          <a:lstStyle>
            <a:lvl1pPr>
              <a:defRPr sz="3600">
                <a:solidFill>
                  <a:schemeClr val="bg1"/>
                </a:solidFill>
              </a:defRPr>
            </a:lvl1pPr>
          </a:lstStyle>
          <a:p>
            <a:r>
              <a:rPr kumimoji="1" lang="ja-JP" altLang="en-US" dirty="0"/>
              <a:t>マスター タイトルの書式設定</a:t>
            </a:r>
          </a:p>
        </p:txBody>
      </p:sp>
      <p:sp>
        <p:nvSpPr>
          <p:cNvPr id="9" name="Footer Placeholder 9">
            <a:extLst>
              <a:ext uri="{FF2B5EF4-FFF2-40B4-BE49-F238E27FC236}">
                <a16:creationId xmlns:a16="http://schemas.microsoft.com/office/drawing/2014/main" id="{55284213-AA3E-444F-A7D5-0A2D2E35C00C}"/>
              </a:ext>
            </a:extLst>
          </p:cNvPr>
          <p:cNvSpPr txBox="1"/>
          <p:nvPr userDrawn="1"/>
        </p:nvSpPr>
        <p:spPr>
          <a:xfrm>
            <a:off x="3564115" y="9015546"/>
            <a:ext cx="587657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sz="1200">
                <a:solidFill>
                  <a:srgbClr val="FFFFFF"/>
                </a:solidFill>
                <a:latin typeface="Helvetica"/>
                <a:ea typeface="Helvetica"/>
                <a:cs typeface="Helvetica"/>
                <a:sym typeface="Helvetica"/>
              </a:defRPr>
            </a:lvl1pPr>
          </a:lstStyle>
          <a:p>
            <a:r>
              <a:rPr dirty="0"/>
              <a:t>Copyright © Human Capital Technology Co., Ltd. All rights reserved.</a:t>
            </a:r>
          </a:p>
        </p:txBody>
      </p:sp>
    </p:spTree>
    <p:extLst>
      <p:ext uri="{BB962C8B-B14F-4D97-AF65-F5344CB8AC3E}">
        <p14:creationId xmlns:p14="http://schemas.microsoft.com/office/powerpoint/2010/main" val="36919195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4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prstGeom prst="rect">
            <a:avLst/>
          </a:prstGeom>
        </p:spPr>
        <p:txBody>
          <a:body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
        <p:nvSpPr>
          <p:cNvPr id="4"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665" r:id="rId15"/>
    <p:sldLayoutId id="2147483680" r:id="rId16"/>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3"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
        <p:nvSpPr>
          <p:cNvPr id="4"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Tree>
    <p:extLst>
      <p:ext uri="{BB962C8B-B14F-4D97-AF65-F5344CB8AC3E}">
        <p14:creationId xmlns:p14="http://schemas.microsoft.com/office/powerpoint/2010/main" val="28839267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18" Type="http://schemas.openxmlformats.org/officeDocument/2006/relationships/image" Target="../media/image58.svg"/><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image" Target="../media/image57.png"/><Relationship Id="rId2" Type="http://schemas.openxmlformats.org/officeDocument/2006/relationships/image" Target="../media/image6.tiff"/><Relationship Id="rId16" Type="http://schemas.openxmlformats.org/officeDocument/2006/relationships/image" Target="../media/image56.svg"/><Relationship Id="rId20" Type="http://schemas.openxmlformats.org/officeDocument/2006/relationships/image" Target="../media/image60.svg"/><Relationship Id="rId1" Type="http://schemas.openxmlformats.org/officeDocument/2006/relationships/slideLayout" Target="../slideLayouts/slideLayout16.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19" Type="http://schemas.openxmlformats.org/officeDocument/2006/relationships/image" Target="../media/image59.pn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 Id="rId22" Type="http://schemas.openxmlformats.org/officeDocument/2006/relationships/image" Target="../media/image6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tiff"/><Relationship Id="rId1" Type="http://schemas.openxmlformats.org/officeDocument/2006/relationships/slideLayout" Target="../slideLayouts/slideLayout29.xml"/><Relationship Id="rId4" Type="http://schemas.openxmlformats.org/officeDocument/2006/relationships/image" Target="../media/image64.svg"/></Relationships>
</file>

<file path=ppt/slides/_rels/slide3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tif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6.jpe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svg"/><Relationship Id="rId4" Type="http://schemas.openxmlformats.org/officeDocument/2006/relationships/image" Target="../media/image17.jpeg"/><Relationship Id="rId9" Type="http://schemas.openxmlformats.org/officeDocument/2006/relationships/image" Target="../media/image21.png"/><Relationship Id="rId1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9.png"/><Relationship Id="rId3" Type="http://schemas.openxmlformats.org/officeDocument/2006/relationships/image" Target="../media/image16.jpeg"/><Relationship Id="rId7" Type="http://schemas.openxmlformats.org/officeDocument/2006/relationships/image" Target="../media/image22.sv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17.jpeg"/><Relationship Id="rId9" Type="http://schemas.openxmlformats.org/officeDocument/2006/relationships/image" Target="../media/image24.svg"/><Relationship Id="rId14" Type="http://schemas.openxmlformats.org/officeDocument/2006/relationships/image" Target="../media/image2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5BBB3"/>
        </a:solidFill>
        <a:effectLst/>
      </p:bgPr>
    </p:bg>
    <p:spTree>
      <p:nvGrpSpPr>
        <p:cNvPr id="1" name=""/>
        <p:cNvGrpSpPr/>
        <p:nvPr/>
      </p:nvGrpSpPr>
      <p:grpSpPr>
        <a:xfrm>
          <a:off x="0" y="0"/>
          <a:ext cx="0" cy="0"/>
          <a:chOff x="0" y="0"/>
          <a:chExt cx="0" cy="0"/>
        </a:xfrm>
      </p:grpSpPr>
      <p:grpSp>
        <p:nvGrpSpPr>
          <p:cNvPr id="145" name="グループ"/>
          <p:cNvGrpSpPr/>
          <p:nvPr/>
        </p:nvGrpSpPr>
        <p:grpSpPr>
          <a:xfrm>
            <a:off x="1117219" y="5215844"/>
            <a:ext cx="4858463" cy="456535"/>
            <a:chOff x="0" y="-6017"/>
            <a:chExt cx="4858462" cy="456533"/>
          </a:xfrm>
        </p:grpSpPr>
        <p:sp>
          <p:nvSpPr>
            <p:cNvPr id="143" name="ご案内資料"/>
            <p:cNvSpPr txBox="1"/>
            <p:nvPr/>
          </p:nvSpPr>
          <p:spPr>
            <a:xfrm>
              <a:off x="978515" y="-6017"/>
              <a:ext cx="2901435" cy="456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300">
                  <a:solidFill>
                    <a:srgbClr val="FFFFFF"/>
                  </a:solidFill>
                  <a:latin typeface="+mn-lt"/>
                  <a:ea typeface="+mn-ea"/>
                  <a:cs typeface="+mn-cs"/>
                  <a:sym typeface="ヒラギノ角ゴ ProN W3"/>
                </a:defRPr>
              </a:lvl1pPr>
            </a:lstStyle>
            <a:p>
              <a:r>
                <a:rPr lang="ja-JP" altLang="en-US" dirty="0"/>
                <a:t>イントロダクション</a:t>
              </a:r>
              <a:r>
                <a:rPr dirty="0" err="1"/>
                <a:t>資料</a:t>
              </a:r>
              <a:endParaRPr dirty="0"/>
            </a:p>
          </p:txBody>
        </p:sp>
        <p:sp>
          <p:nvSpPr>
            <p:cNvPr id="144" name="四角形"/>
            <p:cNvSpPr/>
            <p:nvPr/>
          </p:nvSpPr>
          <p:spPr>
            <a:xfrm>
              <a:off x="0" y="0"/>
              <a:ext cx="4858462" cy="444500"/>
            </a:xfrm>
            <a:prstGeom prst="rect">
              <a:avLst/>
            </a:prstGeom>
            <a:noFill/>
            <a:ln w="12700" cap="flat">
              <a:solidFill>
                <a:srgbClr val="FFFFFF"/>
              </a:solidFill>
              <a:prstDash val="solid"/>
              <a:miter lim="8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a:p>
          </p:txBody>
        </p:sp>
      </p:grpSp>
      <p:pic>
        <p:nvPicPr>
          <p:cNvPr id="146" name="イメージ" descr="イメージ"/>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3212" y="3062770"/>
            <a:ext cx="4871162" cy="1623730"/>
          </a:xfrm>
          <a:prstGeom prst="rect">
            <a:avLst/>
          </a:prstGeom>
          <a:ln w="12700">
            <a:miter lim="400000"/>
          </a:ln>
        </p:spPr>
      </p:pic>
      <p:pic>
        <p:nvPicPr>
          <p:cNvPr id="147" name="hctlogo.png" descr="hctlogo.png"/>
          <p:cNvPicPr>
            <a:picLocks noChangeAspect="1"/>
          </p:cNvPicPr>
          <p:nvPr/>
        </p:nvPicPr>
        <p:blipFill>
          <a:blip r:embed="rId3"/>
          <a:stretch>
            <a:fillRect/>
          </a:stretch>
        </p:blipFill>
        <p:spPr>
          <a:xfrm>
            <a:off x="4999472" y="8992784"/>
            <a:ext cx="4191001" cy="203201"/>
          </a:xfrm>
          <a:prstGeom prst="rect">
            <a:avLst/>
          </a:prstGeom>
          <a:ln w="12700">
            <a:miter lim="400000"/>
          </a:ln>
        </p:spPr>
      </p:pic>
      <p:grpSp>
        <p:nvGrpSpPr>
          <p:cNvPr id="10" name="グループ化 9">
            <a:extLst>
              <a:ext uri="{FF2B5EF4-FFF2-40B4-BE49-F238E27FC236}">
                <a16:creationId xmlns:a16="http://schemas.microsoft.com/office/drawing/2014/main" id="{39F080E3-F91C-4D1E-99FE-0DE64A203469}"/>
              </a:ext>
            </a:extLst>
          </p:cNvPr>
          <p:cNvGrpSpPr/>
          <p:nvPr/>
        </p:nvGrpSpPr>
        <p:grpSpPr>
          <a:xfrm>
            <a:off x="8055284" y="3630464"/>
            <a:ext cx="4071161" cy="2435878"/>
            <a:chOff x="787613" y="1183396"/>
            <a:chExt cx="11407452" cy="6301143"/>
          </a:xfrm>
        </p:grpSpPr>
        <p:sp>
          <p:nvSpPr>
            <p:cNvPr id="11" name="正方形/長方形 4">
              <a:extLst>
                <a:ext uri="{FF2B5EF4-FFF2-40B4-BE49-F238E27FC236}">
                  <a16:creationId xmlns:a16="http://schemas.microsoft.com/office/drawing/2014/main" id="{B53F43CD-F067-46BB-97AE-D7C82EC46BDC}"/>
                </a:ext>
              </a:extLst>
            </p:cNvPr>
            <p:cNvSpPr/>
            <p:nvPr/>
          </p:nvSpPr>
          <p:spPr>
            <a:xfrm>
              <a:off x="787613" y="1183396"/>
              <a:ext cx="11407452" cy="6301143"/>
            </a:xfrm>
            <a:prstGeom prst="rect">
              <a:avLst/>
            </a:prstGeom>
            <a:solidFill>
              <a:srgbClr val="D0CECE"/>
            </a:solidFill>
            <a:ln w="12700">
              <a:miter lim="400000"/>
            </a:ln>
          </p:spPr>
          <p:txBody>
            <a:bodyPr lIns="65023" tIns="65023" rIns="65023" bIns="65023" anchor="ctr"/>
            <a:lstStyle/>
            <a:p>
              <a:pPr defTabSz="650240">
                <a:defRPr>
                  <a:solidFill>
                    <a:srgbClr val="FFFFFF"/>
                  </a:solidFill>
                  <a:latin typeface="Calibri"/>
                  <a:ea typeface="Calibri"/>
                  <a:cs typeface="Calibri"/>
                  <a:sym typeface="Calibri"/>
                </a:defRPr>
              </a:pPr>
              <a:endParaRPr/>
            </a:p>
          </p:txBody>
        </p:sp>
        <p:sp>
          <p:nvSpPr>
            <p:cNvPr id="12" name="正方形/長方形 5">
              <a:extLst>
                <a:ext uri="{FF2B5EF4-FFF2-40B4-BE49-F238E27FC236}">
                  <a16:creationId xmlns:a16="http://schemas.microsoft.com/office/drawing/2014/main" id="{27538BFF-26B0-4314-9875-071EAA66C39B}"/>
                </a:ext>
              </a:extLst>
            </p:cNvPr>
            <p:cNvSpPr/>
            <p:nvPr/>
          </p:nvSpPr>
          <p:spPr>
            <a:xfrm>
              <a:off x="1008534" y="1406648"/>
              <a:ext cx="10941158" cy="5759269"/>
            </a:xfrm>
            <a:prstGeom prst="rect">
              <a:avLst/>
            </a:prstGeom>
            <a:solidFill>
              <a:srgbClr val="FFFFFF"/>
            </a:solidFill>
            <a:ln w="12700">
              <a:miter lim="400000"/>
            </a:ln>
          </p:spPr>
          <p:txBody>
            <a:bodyPr lIns="65023" tIns="65023" rIns="65023" bIns="65023" anchor="ctr"/>
            <a:lstStyle/>
            <a:p>
              <a:pPr defTabSz="650240">
                <a:defRPr>
                  <a:solidFill>
                    <a:srgbClr val="FFFFFF"/>
                  </a:solidFill>
                  <a:latin typeface="Calibri"/>
                  <a:ea typeface="Calibri"/>
                  <a:cs typeface="Calibri"/>
                  <a:sym typeface="Calibri"/>
                </a:defRPr>
              </a:pPr>
              <a:endParaRPr/>
            </a:p>
          </p:txBody>
        </p:sp>
        <p:pic>
          <p:nvPicPr>
            <p:cNvPr id="13" name="図 12" descr="図 12">
              <a:extLst>
                <a:ext uri="{FF2B5EF4-FFF2-40B4-BE49-F238E27FC236}">
                  <a16:creationId xmlns:a16="http://schemas.microsoft.com/office/drawing/2014/main" id="{7F14A946-30B1-4EC7-A537-040815CC07B1}"/>
                </a:ext>
              </a:extLst>
            </p:cNvPr>
            <p:cNvPicPr>
              <a:picLocks noChangeAspect="1"/>
            </p:cNvPicPr>
            <p:nvPr/>
          </p:nvPicPr>
          <p:blipFill>
            <a:blip r:embed="rId4"/>
            <a:stretch>
              <a:fillRect/>
            </a:stretch>
          </p:blipFill>
          <p:spPr>
            <a:xfrm>
              <a:off x="1416045" y="2124910"/>
              <a:ext cx="10172705" cy="4216003"/>
            </a:xfrm>
            <a:prstGeom prst="rect">
              <a:avLst/>
            </a:prstGeom>
            <a:ln w="12700">
              <a:miter lim="400000"/>
            </a:ln>
          </p:spPr>
        </p:pic>
      </p:grpSp>
      <p:grpSp>
        <p:nvGrpSpPr>
          <p:cNvPr id="14" name="グループ化 13">
            <a:extLst>
              <a:ext uri="{FF2B5EF4-FFF2-40B4-BE49-F238E27FC236}">
                <a16:creationId xmlns:a16="http://schemas.microsoft.com/office/drawing/2014/main" id="{0172BA51-C80C-4072-8C5E-AB506A7AAB9A}"/>
              </a:ext>
            </a:extLst>
          </p:cNvPr>
          <p:cNvGrpSpPr/>
          <p:nvPr/>
        </p:nvGrpSpPr>
        <p:grpSpPr>
          <a:xfrm>
            <a:off x="7249283" y="3148844"/>
            <a:ext cx="4318054" cy="2431713"/>
            <a:chOff x="787614" y="1183396"/>
            <a:chExt cx="11407452" cy="6301143"/>
          </a:xfrm>
        </p:grpSpPr>
        <p:sp>
          <p:nvSpPr>
            <p:cNvPr id="15" name="正方形/長方形 4">
              <a:extLst>
                <a:ext uri="{FF2B5EF4-FFF2-40B4-BE49-F238E27FC236}">
                  <a16:creationId xmlns:a16="http://schemas.microsoft.com/office/drawing/2014/main" id="{B3672E4A-C414-4C02-89C3-D0737861BDBF}"/>
                </a:ext>
              </a:extLst>
            </p:cNvPr>
            <p:cNvSpPr/>
            <p:nvPr/>
          </p:nvSpPr>
          <p:spPr>
            <a:xfrm>
              <a:off x="787614" y="1183396"/>
              <a:ext cx="11407452" cy="6301143"/>
            </a:xfrm>
            <a:prstGeom prst="rect">
              <a:avLst/>
            </a:prstGeom>
            <a:solidFill>
              <a:srgbClr val="D0CECE"/>
            </a:solidFill>
            <a:ln w="12700">
              <a:miter lim="400000"/>
            </a:ln>
          </p:spPr>
          <p:txBody>
            <a:bodyPr lIns="65023" tIns="65023" rIns="65023" bIns="65023" anchor="ctr"/>
            <a:lstStyle/>
            <a:p>
              <a:pPr defTabSz="650240">
                <a:defRPr>
                  <a:solidFill>
                    <a:srgbClr val="FFFFFF"/>
                  </a:solidFill>
                  <a:latin typeface="Calibri"/>
                  <a:ea typeface="Calibri"/>
                  <a:cs typeface="Calibri"/>
                  <a:sym typeface="Calibri"/>
                </a:defRPr>
              </a:pPr>
              <a:endParaRPr dirty="0"/>
            </a:p>
          </p:txBody>
        </p:sp>
        <p:sp>
          <p:nvSpPr>
            <p:cNvPr id="16" name="正方形/長方形 5">
              <a:extLst>
                <a:ext uri="{FF2B5EF4-FFF2-40B4-BE49-F238E27FC236}">
                  <a16:creationId xmlns:a16="http://schemas.microsoft.com/office/drawing/2014/main" id="{3BE2AD09-5A70-4866-9200-17083857FDE1}"/>
                </a:ext>
              </a:extLst>
            </p:cNvPr>
            <p:cNvSpPr/>
            <p:nvPr/>
          </p:nvSpPr>
          <p:spPr>
            <a:xfrm>
              <a:off x="1008534" y="1406648"/>
              <a:ext cx="10941158" cy="5759269"/>
            </a:xfrm>
            <a:prstGeom prst="rect">
              <a:avLst/>
            </a:prstGeom>
            <a:solidFill>
              <a:srgbClr val="FFFFFF"/>
            </a:solidFill>
            <a:ln w="12700">
              <a:miter lim="400000"/>
            </a:ln>
          </p:spPr>
          <p:txBody>
            <a:bodyPr lIns="65023" tIns="65023" rIns="65023" bIns="65023" anchor="ctr"/>
            <a:lstStyle/>
            <a:p>
              <a:pPr defTabSz="650240">
                <a:defRPr>
                  <a:solidFill>
                    <a:srgbClr val="FFFFFF"/>
                  </a:solidFill>
                  <a:latin typeface="Calibri"/>
                  <a:ea typeface="Calibri"/>
                  <a:cs typeface="Calibri"/>
                  <a:sym typeface="Calibri"/>
                </a:defRPr>
              </a:pPr>
              <a:endParaRPr/>
            </a:p>
          </p:txBody>
        </p:sp>
        <p:pic>
          <p:nvPicPr>
            <p:cNvPr id="17" name="図 14" descr="図 14">
              <a:extLst>
                <a:ext uri="{FF2B5EF4-FFF2-40B4-BE49-F238E27FC236}">
                  <a16:creationId xmlns:a16="http://schemas.microsoft.com/office/drawing/2014/main" id="{FC889F27-1FF2-4E0A-87E0-2DE663A0DE9C}"/>
                </a:ext>
              </a:extLst>
            </p:cNvPr>
            <p:cNvPicPr>
              <a:picLocks noChangeAspect="1"/>
            </p:cNvPicPr>
            <p:nvPr/>
          </p:nvPicPr>
          <p:blipFill>
            <a:blip r:embed="rId5"/>
            <a:stretch>
              <a:fillRect/>
            </a:stretch>
          </p:blipFill>
          <p:spPr>
            <a:xfrm>
              <a:off x="1416045" y="2124912"/>
              <a:ext cx="10172705" cy="4326782"/>
            </a:xfrm>
            <a:prstGeom prst="rect">
              <a:avLst/>
            </a:prstGeom>
            <a:ln w="12700">
              <a:miter lim="400000"/>
            </a:ln>
          </p:spPr>
        </p:pic>
      </p:grpSp>
      <p:grpSp>
        <p:nvGrpSpPr>
          <p:cNvPr id="18" name="グループ化 17">
            <a:extLst>
              <a:ext uri="{FF2B5EF4-FFF2-40B4-BE49-F238E27FC236}">
                <a16:creationId xmlns:a16="http://schemas.microsoft.com/office/drawing/2014/main" id="{9D0BB0EF-62E8-462A-9C33-FE6D020734B6}"/>
              </a:ext>
            </a:extLst>
          </p:cNvPr>
          <p:cNvGrpSpPr/>
          <p:nvPr/>
        </p:nvGrpSpPr>
        <p:grpSpPr>
          <a:xfrm>
            <a:off x="6690175" y="2663058"/>
            <a:ext cx="4071161" cy="2435878"/>
            <a:chOff x="787613" y="1183396"/>
            <a:chExt cx="11407452" cy="6301143"/>
          </a:xfrm>
        </p:grpSpPr>
        <p:sp>
          <p:nvSpPr>
            <p:cNvPr id="19" name="正方形/長方形 4">
              <a:extLst>
                <a:ext uri="{FF2B5EF4-FFF2-40B4-BE49-F238E27FC236}">
                  <a16:creationId xmlns:a16="http://schemas.microsoft.com/office/drawing/2014/main" id="{775839F1-2237-4250-A51A-D9745043DD9B}"/>
                </a:ext>
              </a:extLst>
            </p:cNvPr>
            <p:cNvSpPr/>
            <p:nvPr/>
          </p:nvSpPr>
          <p:spPr>
            <a:xfrm>
              <a:off x="787613" y="1183396"/>
              <a:ext cx="11407452" cy="6301143"/>
            </a:xfrm>
            <a:prstGeom prst="rect">
              <a:avLst/>
            </a:prstGeom>
            <a:solidFill>
              <a:srgbClr val="D0CECE"/>
            </a:solidFill>
            <a:ln w="12700">
              <a:miter lim="400000"/>
            </a:ln>
          </p:spPr>
          <p:txBody>
            <a:bodyPr lIns="65023" tIns="65023" rIns="65023" bIns="65023" anchor="ctr"/>
            <a:lstStyle/>
            <a:p>
              <a:pPr defTabSz="650240">
                <a:defRPr>
                  <a:solidFill>
                    <a:srgbClr val="FFFFFF"/>
                  </a:solidFill>
                  <a:latin typeface="Calibri"/>
                  <a:ea typeface="Calibri"/>
                  <a:cs typeface="Calibri"/>
                  <a:sym typeface="Calibri"/>
                </a:defRPr>
              </a:pPr>
              <a:endParaRPr/>
            </a:p>
          </p:txBody>
        </p:sp>
        <p:sp>
          <p:nvSpPr>
            <p:cNvPr id="20" name="正方形/長方形 5">
              <a:extLst>
                <a:ext uri="{FF2B5EF4-FFF2-40B4-BE49-F238E27FC236}">
                  <a16:creationId xmlns:a16="http://schemas.microsoft.com/office/drawing/2014/main" id="{0B92FC7E-8C3E-40E0-B227-3B38A70D8808}"/>
                </a:ext>
              </a:extLst>
            </p:cNvPr>
            <p:cNvSpPr/>
            <p:nvPr/>
          </p:nvSpPr>
          <p:spPr>
            <a:xfrm>
              <a:off x="1008534" y="1406648"/>
              <a:ext cx="10941158" cy="5759269"/>
            </a:xfrm>
            <a:prstGeom prst="rect">
              <a:avLst/>
            </a:prstGeom>
            <a:solidFill>
              <a:srgbClr val="FFFFFF"/>
            </a:solidFill>
            <a:ln w="12700">
              <a:miter lim="400000"/>
            </a:ln>
          </p:spPr>
          <p:txBody>
            <a:bodyPr lIns="65023" tIns="65023" rIns="65023" bIns="65023" anchor="ctr"/>
            <a:lstStyle/>
            <a:p>
              <a:pPr defTabSz="650240">
                <a:defRPr>
                  <a:solidFill>
                    <a:srgbClr val="FFFFFF"/>
                  </a:solidFill>
                  <a:latin typeface="Calibri"/>
                  <a:ea typeface="Calibri"/>
                  <a:cs typeface="Calibri"/>
                  <a:sym typeface="Calibri"/>
                </a:defRPr>
              </a:pPr>
              <a:endParaRPr/>
            </a:p>
          </p:txBody>
        </p:sp>
        <p:pic>
          <p:nvPicPr>
            <p:cNvPr id="21" name="図 10" descr="図 10">
              <a:extLst>
                <a:ext uri="{FF2B5EF4-FFF2-40B4-BE49-F238E27FC236}">
                  <a16:creationId xmlns:a16="http://schemas.microsoft.com/office/drawing/2014/main" id="{ED2C054D-4DD1-439E-A4CE-69E1C9618796}"/>
                </a:ext>
              </a:extLst>
            </p:cNvPr>
            <p:cNvPicPr>
              <a:picLocks noChangeAspect="1"/>
            </p:cNvPicPr>
            <p:nvPr/>
          </p:nvPicPr>
          <p:blipFill>
            <a:blip r:embed="rId6"/>
            <a:stretch>
              <a:fillRect/>
            </a:stretch>
          </p:blipFill>
          <p:spPr>
            <a:xfrm>
              <a:off x="1392062" y="2269061"/>
              <a:ext cx="10220675" cy="4158647"/>
            </a:xfrm>
            <a:prstGeom prst="rect">
              <a:avLst/>
            </a:prstGeom>
            <a:ln w="12700">
              <a:miter lim="400000"/>
            </a:ln>
          </p:spPr>
        </p:pic>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47628-DA5D-4908-96A7-29DF0B0B0F7B}"/>
              </a:ext>
            </a:extLst>
          </p:cNvPr>
          <p:cNvSpPr>
            <a:spLocks noGrp="1"/>
          </p:cNvSpPr>
          <p:nvPr>
            <p:ph type="title"/>
          </p:nvPr>
        </p:nvSpPr>
        <p:spPr>
          <a:xfrm>
            <a:off x="4532939" y="4593197"/>
            <a:ext cx="3932166" cy="553998"/>
          </a:xfrm>
        </p:spPr>
        <p:txBody>
          <a:bodyPr/>
          <a:lstStyle/>
          <a:p>
            <a:r>
              <a:rPr lang="en-US" altLang="ja-JP" dirty="0"/>
              <a:t>4. </a:t>
            </a:r>
            <a:r>
              <a:rPr lang="ja-JP" altLang="en-US" dirty="0"/>
              <a:t>運用スケジュール</a:t>
            </a:r>
            <a:endParaRPr kumimoji="1" lang="ja-JP" altLang="en-US" dirty="0"/>
          </a:p>
        </p:txBody>
      </p:sp>
    </p:spTree>
    <p:extLst>
      <p:ext uri="{BB962C8B-B14F-4D97-AF65-F5344CB8AC3E}">
        <p14:creationId xmlns:p14="http://schemas.microsoft.com/office/powerpoint/2010/main" val="359449923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n-US" altLang="ja-JP" dirty="0"/>
              <a:t>4</a:t>
            </a:r>
            <a:r>
              <a:rPr lang="ja-JP" altLang="en-US" dirty="0"/>
              <a:t>．運用スケジュール</a:t>
            </a:r>
          </a:p>
        </p:txBody>
      </p:sp>
      <p:sp>
        <p:nvSpPr>
          <p:cNvPr id="4" name="正方形/長方形 3"/>
          <p:cNvSpPr/>
          <p:nvPr/>
        </p:nvSpPr>
        <p:spPr>
          <a:xfrm>
            <a:off x="195039" y="1891431"/>
            <a:ext cx="912592" cy="939453"/>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99" b="1" dirty="0" err="1">
                <a:solidFill>
                  <a:schemeClr val="tx1"/>
                </a:solidFill>
                <a:latin typeface="+mj-lt"/>
                <a:ea typeface="Meiryo UI" panose="020B0604030504040204" pitchFamily="50" charset="-128"/>
              </a:rPr>
              <a:t>Geppo</a:t>
            </a:r>
            <a:endParaRPr lang="en-US" altLang="ja-JP" sz="1399" b="1" dirty="0">
              <a:solidFill>
                <a:schemeClr val="tx1"/>
              </a:solidFill>
              <a:latin typeface="+mj-lt"/>
              <a:ea typeface="Meiryo UI" panose="020B0604030504040204" pitchFamily="50" charset="-128"/>
            </a:endParaRPr>
          </a:p>
          <a:p>
            <a:pPr algn="ctr"/>
            <a:r>
              <a:rPr lang="ja-JP" altLang="en-US" sz="1399" b="1" dirty="0">
                <a:solidFill>
                  <a:schemeClr val="tx1"/>
                </a:solidFill>
                <a:latin typeface="+mj-lt"/>
                <a:ea typeface="Meiryo UI" panose="020B0604030504040204" pitchFamily="50" charset="-128"/>
              </a:rPr>
              <a:t>システム</a:t>
            </a:r>
            <a:endParaRPr lang="en-US" altLang="ja-JP" sz="1399" b="1" dirty="0">
              <a:solidFill>
                <a:schemeClr val="tx1"/>
              </a:solidFill>
              <a:latin typeface="+mj-lt"/>
              <a:ea typeface="Meiryo UI" panose="020B0604030504040204" pitchFamily="50" charset="-128"/>
            </a:endParaRPr>
          </a:p>
          <a:p>
            <a:pPr algn="ctr"/>
            <a:r>
              <a:rPr lang="ja-JP" altLang="en-US" sz="1399" b="1" dirty="0">
                <a:solidFill>
                  <a:schemeClr val="tx1"/>
                </a:solidFill>
                <a:latin typeface="+mj-lt"/>
                <a:ea typeface="Meiryo UI" panose="020B0604030504040204" pitchFamily="50" charset="-128"/>
              </a:rPr>
              <a:t>（</a:t>
            </a:r>
            <a:r>
              <a:rPr lang="en-US" altLang="ja-JP" sz="1399" b="1" dirty="0">
                <a:solidFill>
                  <a:schemeClr val="tx1"/>
                </a:solidFill>
                <a:latin typeface="+mj-lt"/>
                <a:ea typeface="Meiryo UI" panose="020B0604030504040204" pitchFamily="50" charset="-128"/>
              </a:rPr>
              <a:t>HCT</a:t>
            </a:r>
            <a:r>
              <a:rPr lang="ja-JP" altLang="en-US" sz="1399" b="1" dirty="0">
                <a:solidFill>
                  <a:schemeClr val="tx1"/>
                </a:solidFill>
                <a:latin typeface="+mj-lt"/>
                <a:ea typeface="Meiryo UI" panose="020B0604030504040204" pitchFamily="50" charset="-128"/>
              </a:rPr>
              <a:t>社）</a:t>
            </a:r>
          </a:p>
        </p:txBody>
      </p:sp>
      <p:sp>
        <p:nvSpPr>
          <p:cNvPr id="5" name="正方形/長方形 4"/>
          <p:cNvSpPr/>
          <p:nvPr/>
        </p:nvSpPr>
        <p:spPr>
          <a:xfrm>
            <a:off x="195040" y="5006667"/>
            <a:ext cx="424077" cy="3017515"/>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9" b="1" dirty="0">
                <a:solidFill>
                  <a:schemeClr val="tx1"/>
                </a:solidFill>
                <a:latin typeface="+mj-lt"/>
                <a:ea typeface="Meiryo UI" panose="020B0604030504040204" pitchFamily="50" charset="-128"/>
              </a:rPr>
              <a:t>回答者の所属組織</a:t>
            </a:r>
          </a:p>
        </p:txBody>
      </p:sp>
      <p:sp>
        <p:nvSpPr>
          <p:cNvPr id="6" name="正方形/長方形 5"/>
          <p:cNvSpPr/>
          <p:nvPr/>
        </p:nvSpPr>
        <p:spPr>
          <a:xfrm>
            <a:off x="195039" y="8125651"/>
            <a:ext cx="912592" cy="868038"/>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9" b="1" dirty="0">
                <a:solidFill>
                  <a:schemeClr val="tx1"/>
                </a:solidFill>
                <a:latin typeface="+mj-lt"/>
                <a:ea typeface="Meiryo UI" panose="020B0604030504040204" pitchFamily="50" charset="-128"/>
              </a:rPr>
              <a:t>回答者</a:t>
            </a:r>
            <a:endParaRPr lang="en-US" altLang="ja-JP" sz="1399" b="1" dirty="0">
              <a:solidFill>
                <a:schemeClr val="tx1"/>
              </a:solidFill>
              <a:latin typeface="+mj-lt"/>
              <a:ea typeface="Meiryo UI" panose="020B0604030504040204" pitchFamily="50" charset="-128"/>
            </a:endParaRPr>
          </a:p>
          <a:p>
            <a:pPr algn="ctr"/>
            <a:r>
              <a:rPr lang="ja-JP" altLang="en-US" sz="1399" b="1" dirty="0">
                <a:solidFill>
                  <a:schemeClr val="tx1"/>
                </a:solidFill>
                <a:latin typeface="+mj-lt"/>
                <a:ea typeface="Meiryo UI" panose="020B0604030504040204" pitchFamily="50" charset="-128"/>
              </a:rPr>
              <a:t>本人</a:t>
            </a:r>
          </a:p>
        </p:txBody>
      </p:sp>
      <p:sp>
        <p:nvSpPr>
          <p:cNvPr id="9" name="正方形/長方形 8"/>
          <p:cNvSpPr/>
          <p:nvPr/>
        </p:nvSpPr>
        <p:spPr>
          <a:xfrm>
            <a:off x="683554" y="5006669"/>
            <a:ext cx="431943" cy="1977852"/>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9" b="1" dirty="0">
                <a:solidFill>
                  <a:schemeClr val="tx1"/>
                </a:solidFill>
                <a:latin typeface="+mj-lt"/>
                <a:ea typeface="Meiryo UI" panose="020B0604030504040204" pitchFamily="50" charset="-128"/>
              </a:rPr>
              <a:t>部長</a:t>
            </a:r>
            <a:endParaRPr lang="en-US" altLang="ja-JP" sz="1399" b="1" dirty="0">
              <a:solidFill>
                <a:schemeClr val="tx1"/>
              </a:solidFill>
              <a:latin typeface="+mj-lt"/>
              <a:ea typeface="Meiryo UI" panose="020B0604030504040204" pitchFamily="50" charset="-128"/>
            </a:endParaRPr>
          </a:p>
          <a:p>
            <a:pPr algn="ctr"/>
            <a:r>
              <a:rPr lang="ja-JP" altLang="en-US" sz="1399" b="1" dirty="0">
                <a:solidFill>
                  <a:schemeClr val="tx1"/>
                </a:solidFill>
                <a:latin typeface="+mj-lt"/>
                <a:ea typeface="Meiryo UI" panose="020B0604030504040204" pitchFamily="50" charset="-128"/>
              </a:rPr>
              <a:t>以上</a:t>
            </a:r>
          </a:p>
        </p:txBody>
      </p:sp>
      <p:sp>
        <p:nvSpPr>
          <p:cNvPr id="10" name="正方形/長方形 9"/>
          <p:cNvSpPr/>
          <p:nvPr/>
        </p:nvSpPr>
        <p:spPr>
          <a:xfrm>
            <a:off x="683555" y="7085989"/>
            <a:ext cx="424077" cy="938192"/>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9" b="1" dirty="0">
                <a:solidFill>
                  <a:schemeClr val="tx1"/>
                </a:solidFill>
                <a:latin typeface="+mj-lt"/>
                <a:ea typeface="Meiryo UI" panose="020B0604030504040204" pitchFamily="50" charset="-128"/>
              </a:rPr>
              <a:t>直属上長</a:t>
            </a:r>
          </a:p>
        </p:txBody>
      </p:sp>
      <p:sp>
        <p:nvSpPr>
          <p:cNvPr id="11" name="正方形/長方形 10"/>
          <p:cNvSpPr/>
          <p:nvPr/>
        </p:nvSpPr>
        <p:spPr>
          <a:xfrm>
            <a:off x="1216015" y="1891432"/>
            <a:ext cx="1933358" cy="939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solidFill>
              <a:latin typeface="+mj-lt"/>
              <a:ea typeface="Meiryo UI" panose="020B0604030504040204" pitchFamily="50" charset="-128"/>
            </a:endParaRPr>
          </a:p>
        </p:txBody>
      </p:sp>
      <p:sp>
        <p:nvSpPr>
          <p:cNvPr id="12" name="正方形/長方形 11"/>
          <p:cNvSpPr/>
          <p:nvPr/>
        </p:nvSpPr>
        <p:spPr>
          <a:xfrm>
            <a:off x="1216015" y="1424109"/>
            <a:ext cx="1933358" cy="3796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9" b="1" dirty="0">
                <a:solidFill>
                  <a:schemeClr val="tx1"/>
                </a:solidFill>
                <a:latin typeface="+mj-lt"/>
                <a:ea typeface="Meiryo UI" panose="020B0604030504040204" pitchFamily="50" charset="-128"/>
              </a:rPr>
              <a:t>入社時</a:t>
            </a:r>
          </a:p>
        </p:txBody>
      </p:sp>
      <p:sp>
        <p:nvSpPr>
          <p:cNvPr id="14" name="正方形/長方形 13"/>
          <p:cNvSpPr/>
          <p:nvPr/>
        </p:nvSpPr>
        <p:spPr>
          <a:xfrm>
            <a:off x="1216015" y="8125651"/>
            <a:ext cx="1933358" cy="86803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err="1">
                <a:solidFill>
                  <a:schemeClr val="tx1"/>
                </a:solidFill>
                <a:latin typeface="+mj-lt"/>
                <a:ea typeface="Meiryo UI" panose="020B0604030504040204" pitchFamily="50" charset="-128"/>
              </a:rPr>
              <a:t>Geppo</a:t>
            </a:r>
            <a:r>
              <a:rPr lang="ja-JP" altLang="en-US" sz="1200" dirty="0">
                <a:solidFill>
                  <a:schemeClr val="tx1"/>
                </a:solidFill>
                <a:latin typeface="+mj-lt"/>
                <a:ea typeface="Meiryo UI" panose="020B0604030504040204" pitchFamily="50" charset="-128"/>
              </a:rPr>
              <a:t>の説明を聞く</a:t>
            </a:r>
            <a:endParaRPr lang="en-US" altLang="ja-JP" sz="1200" dirty="0">
              <a:solidFill>
                <a:schemeClr val="tx1"/>
              </a:solidFill>
              <a:latin typeface="+mj-lt"/>
              <a:ea typeface="Meiryo UI" panose="020B0604030504040204" pitchFamily="50" charset="-128"/>
            </a:endParaRPr>
          </a:p>
        </p:txBody>
      </p:sp>
      <p:sp>
        <p:nvSpPr>
          <p:cNvPr id="15" name="正方形/長方形 14"/>
          <p:cNvSpPr/>
          <p:nvPr/>
        </p:nvSpPr>
        <p:spPr>
          <a:xfrm>
            <a:off x="1216015" y="5006669"/>
            <a:ext cx="1933358" cy="197785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solidFill>
              <a:latin typeface="+mj-lt"/>
              <a:ea typeface="Meiryo UI" panose="020B0604030504040204" pitchFamily="50" charset="-128"/>
            </a:endParaRPr>
          </a:p>
        </p:txBody>
      </p:sp>
      <p:sp>
        <p:nvSpPr>
          <p:cNvPr id="16" name="正方形/長方形 15"/>
          <p:cNvSpPr/>
          <p:nvPr/>
        </p:nvSpPr>
        <p:spPr>
          <a:xfrm>
            <a:off x="3258318" y="1424109"/>
            <a:ext cx="2133214" cy="3796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9" b="1" dirty="0">
                <a:solidFill>
                  <a:schemeClr val="tx1"/>
                </a:solidFill>
                <a:latin typeface="+mj-lt"/>
                <a:ea typeface="Meiryo UI" panose="020B0604030504040204" pitchFamily="50" charset="-128"/>
              </a:rPr>
              <a:t>毎月</a:t>
            </a:r>
            <a:r>
              <a:rPr lang="en-US" altLang="ja-JP" sz="1399" b="1" dirty="0">
                <a:solidFill>
                  <a:schemeClr val="tx1"/>
                </a:solidFill>
                <a:latin typeface="+mj-lt"/>
                <a:ea typeface="Meiryo UI" panose="020B0604030504040204" pitchFamily="50" charset="-128"/>
              </a:rPr>
              <a:t>1</a:t>
            </a:r>
            <a:r>
              <a:rPr lang="ja-JP" altLang="en-US" sz="1399" b="1" dirty="0">
                <a:solidFill>
                  <a:schemeClr val="tx1"/>
                </a:solidFill>
                <a:latin typeface="+mj-lt"/>
                <a:ea typeface="Meiryo UI" panose="020B0604030504040204" pitchFamily="50" charset="-128"/>
              </a:rPr>
              <a:t>日</a:t>
            </a:r>
            <a:r>
              <a:rPr lang="en-US" altLang="ja-JP" sz="1399" b="1" dirty="0">
                <a:solidFill>
                  <a:schemeClr val="tx1"/>
                </a:solidFill>
                <a:latin typeface="+mj-lt"/>
                <a:ea typeface="Meiryo UI" panose="020B0604030504040204" pitchFamily="50" charset="-128"/>
              </a:rPr>
              <a:t>or15</a:t>
            </a:r>
            <a:r>
              <a:rPr lang="ja-JP" altLang="en-US" sz="1399" b="1" dirty="0">
                <a:solidFill>
                  <a:schemeClr val="tx1"/>
                </a:solidFill>
                <a:latin typeface="+mj-lt"/>
                <a:ea typeface="Meiryo UI" panose="020B0604030504040204" pitchFamily="50" charset="-128"/>
              </a:rPr>
              <a:t>日配信</a:t>
            </a:r>
          </a:p>
        </p:txBody>
      </p:sp>
      <p:sp>
        <p:nvSpPr>
          <p:cNvPr id="17" name="正方形/長方形 16"/>
          <p:cNvSpPr/>
          <p:nvPr/>
        </p:nvSpPr>
        <p:spPr>
          <a:xfrm>
            <a:off x="3258318" y="1891432"/>
            <a:ext cx="2133214" cy="939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err="1">
                <a:solidFill>
                  <a:schemeClr val="tx1"/>
                </a:solidFill>
                <a:latin typeface="+mj-lt"/>
                <a:ea typeface="Meiryo UI" panose="020B0604030504040204" pitchFamily="50" charset="-128"/>
              </a:rPr>
              <a:t>Geppo</a:t>
            </a:r>
            <a:r>
              <a:rPr lang="ja-JP" altLang="en-US" sz="1200" dirty="0">
                <a:solidFill>
                  <a:schemeClr val="tx1"/>
                </a:solidFill>
                <a:latin typeface="+mj-lt"/>
                <a:ea typeface="Meiryo UI" panose="020B0604030504040204" pitchFamily="50" charset="-128"/>
              </a:rPr>
              <a:t>の回答案内を送付</a:t>
            </a:r>
            <a:endParaRPr lang="en-US" altLang="ja-JP" sz="1200" dirty="0">
              <a:solidFill>
                <a:schemeClr val="tx1"/>
              </a:solidFill>
              <a:latin typeface="+mj-lt"/>
              <a:ea typeface="Meiryo UI" panose="020B0604030504040204" pitchFamily="50" charset="-128"/>
            </a:endParaRPr>
          </a:p>
        </p:txBody>
      </p:sp>
      <p:sp>
        <p:nvSpPr>
          <p:cNvPr id="19" name="正方形/長方形 18"/>
          <p:cNvSpPr/>
          <p:nvPr/>
        </p:nvSpPr>
        <p:spPr>
          <a:xfrm>
            <a:off x="3258318" y="8125651"/>
            <a:ext cx="2133214" cy="8680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err="1">
                <a:solidFill>
                  <a:schemeClr val="tx1"/>
                </a:solidFill>
                <a:latin typeface="+mj-lt"/>
                <a:ea typeface="Meiryo UI" panose="020B0604030504040204" pitchFamily="50" charset="-128"/>
              </a:rPr>
              <a:t>Geppo</a:t>
            </a:r>
            <a:r>
              <a:rPr lang="ja-JP" altLang="en-US" sz="1200" dirty="0">
                <a:solidFill>
                  <a:schemeClr val="tx1"/>
                </a:solidFill>
                <a:latin typeface="+mj-lt"/>
                <a:ea typeface="Meiryo UI" panose="020B0604030504040204" pitchFamily="50" charset="-128"/>
              </a:rPr>
              <a:t>に回答</a:t>
            </a:r>
            <a:endParaRPr lang="en-US" altLang="ja-JP" sz="1200" dirty="0">
              <a:solidFill>
                <a:schemeClr val="tx1"/>
              </a:solidFill>
              <a:latin typeface="+mj-lt"/>
              <a:ea typeface="Meiryo UI" panose="020B0604030504040204" pitchFamily="50" charset="-128"/>
            </a:endParaRPr>
          </a:p>
        </p:txBody>
      </p:sp>
      <p:sp>
        <p:nvSpPr>
          <p:cNvPr id="20" name="正方形/長方形 19"/>
          <p:cNvSpPr/>
          <p:nvPr/>
        </p:nvSpPr>
        <p:spPr>
          <a:xfrm>
            <a:off x="195039" y="2944878"/>
            <a:ext cx="912592" cy="1931922"/>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99" b="1" dirty="0" err="1">
                <a:solidFill>
                  <a:schemeClr val="tx1"/>
                </a:solidFill>
                <a:latin typeface="+mj-lt"/>
                <a:ea typeface="Meiryo UI" panose="020B0604030504040204" pitchFamily="50" charset="-128"/>
              </a:rPr>
              <a:t>Geppo</a:t>
            </a:r>
            <a:endParaRPr lang="en-US" altLang="ja-JP" sz="1399" b="1" dirty="0">
              <a:solidFill>
                <a:schemeClr val="tx1"/>
              </a:solidFill>
              <a:latin typeface="+mj-lt"/>
              <a:ea typeface="Meiryo UI" panose="020B0604030504040204" pitchFamily="50" charset="-128"/>
            </a:endParaRPr>
          </a:p>
          <a:p>
            <a:pPr algn="ctr"/>
            <a:r>
              <a:rPr lang="ja-JP" altLang="en-US" sz="1399" b="1" dirty="0">
                <a:solidFill>
                  <a:schemeClr val="tx1"/>
                </a:solidFill>
                <a:latin typeface="+mj-lt"/>
                <a:ea typeface="Meiryo UI" panose="020B0604030504040204" pitchFamily="50" charset="-128"/>
              </a:rPr>
              <a:t>事務局</a:t>
            </a:r>
          </a:p>
        </p:txBody>
      </p:sp>
      <p:sp>
        <p:nvSpPr>
          <p:cNvPr id="21" name="正方形/長方形 20"/>
          <p:cNvSpPr/>
          <p:nvPr/>
        </p:nvSpPr>
        <p:spPr>
          <a:xfrm>
            <a:off x="1216015" y="2944878"/>
            <a:ext cx="1933358" cy="197785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err="1">
                <a:solidFill>
                  <a:schemeClr val="tx1"/>
                </a:solidFill>
                <a:latin typeface="+mj-lt"/>
                <a:ea typeface="Meiryo UI" panose="020B0604030504040204" pitchFamily="50" charset="-128"/>
              </a:rPr>
              <a:t>Geppo</a:t>
            </a:r>
            <a:r>
              <a:rPr lang="ja-JP" altLang="en-US" sz="1200" dirty="0">
                <a:solidFill>
                  <a:schemeClr val="tx1"/>
                </a:solidFill>
                <a:latin typeface="+mj-lt"/>
                <a:ea typeface="Meiryo UI" panose="020B0604030504040204" pitchFamily="50" charset="-128"/>
              </a:rPr>
              <a:t>の説明</a:t>
            </a:r>
            <a:endParaRPr lang="en-US" altLang="ja-JP" sz="1200" dirty="0">
              <a:solidFill>
                <a:schemeClr val="tx1"/>
              </a:solidFill>
              <a:latin typeface="+mj-lt"/>
              <a:ea typeface="Meiryo UI" panose="020B0604030504040204" pitchFamily="50" charset="-128"/>
            </a:endParaRPr>
          </a:p>
          <a:p>
            <a:pPr algn="ctr"/>
            <a:endParaRPr lang="en-US" altLang="ja-JP" sz="1200" dirty="0">
              <a:solidFill>
                <a:schemeClr val="tx1"/>
              </a:solidFill>
              <a:latin typeface="+mj-lt"/>
              <a:ea typeface="Meiryo UI" panose="020B0604030504040204" pitchFamily="50" charset="-128"/>
            </a:endParaRPr>
          </a:p>
          <a:p>
            <a:pPr algn="ctr"/>
            <a:r>
              <a:rPr lang="ja-JP" altLang="en-US" sz="1200" dirty="0">
                <a:solidFill>
                  <a:schemeClr val="tx1"/>
                </a:solidFill>
                <a:latin typeface="+mj-lt"/>
                <a:ea typeface="Meiryo UI" panose="020B0604030504040204" pitchFamily="50" charset="-128"/>
              </a:rPr>
              <a:t>新卒＞研修中に</a:t>
            </a:r>
            <a:endParaRPr lang="en-US" altLang="ja-JP" sz="1200" dirty="0">
              <a:solidFill>
                <a:schemeClr val="tx1"/>
              </a:solidFill>
              <a:latin typeface="+mj-lt"/>
              <a:ea typeface="Meiryo UI" panose="020B0604030504040204" pitchFamily="50" charset="-128"/>
            </a:endParaRPr>
          </a:p>
          <a:p>
            <a:pPr algn="ctr"/>
            <a:r>
              <a:rPr lang="ja-JP" altLang="en-US" sz="1200" dirty="0">
                <a:solidFill>
                  <a:schemeClr val="tx1"/>
                </a:solidFill>
                <a:latin typeface="+mj-lt"/>
                <a:ea typeface="Meiryo UI" panose="020B0604030504040204" pitchFamily="50" charset="-128"/>
              </a:rPr>
              <a:t>キャリア＞入社日に</a:t>
            </a:r>
            <a:endParaRPr lang="en-US" altLang="ja-JP" sz="1200" dirty="0">
              <a:solidFill>
                <a:schemeClr val="tx1"/>
              </a:solidFill>
              <a:latin typeface="+mj-lt"/>
              <a:ea typeface="Meiryo UI" panose="020B0604030504040204" pitchFamily="50" charset="-128"/>
            </a:endParaRPr>
          </a:p>
        </p:txBody>
      </p:sp>
      <p:sp>
        <p:nvSpPr>
          <p:cNvPr id="22" name="正方形/長方形 21"/>
          <p:cNvSpPr/>
          <p:nvPr/>
        </p:nvSpPr>
        <p:spPr>
          <a:xfrm>
            <a:off x="3258318" y="2944878"/>
            <a:ext cx="2133214" cy="197785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err="1">
                <a:solidFill>
                  <a:schemeClr val="tx1"/>
                </a:solidFill>
                <a:latin typeface="+mj-lt"/>
                <a:ea typeface="Meiryo UI" panose="020B0604030504040204" pitchFamily="50" charset="-128"/>
              </a:rPr>
              <a:t>Geppo</a:t>
            </a:r>
            <a:r>
              <a:rPr lang="ja-JP" altLang="en-US" sz="1200" dirty="0">
                <a:solidFill>
                  <a:schemeClr val="tx1"/>
                </a:solidFill>
                <a:latin typeface="+mj-lt"/>
                <a:ea typeface="Meiryo UI" panose="020B0604030504040204" pitchFamily="50" charset="-128"/>
              </a:rPr>
              <a:t>管理画面にログインし、アラートおよびコメントを確認</a:t>
            </a:r>
          </a:p>
          <a:p>
            <a:pPr algn="ctr"/>
            <a:endParaRPr lang="ja-JP" altLang="en-US" sz="1200" dirty="0">
              <a:solidFill>
                <a:schemeClr val="tx1"/>
              </a:solidFill>
              <a:latin typeface="+mj-lt"/>
              <a:ea typeface="Meiryo UI" panose="020B0604030504040204" pitchFamily="50" charset="-128"/>
            </a:endParaRPr>
          </a:p>
          <a:p>
            <a:pPr algn="ctr"/>
            <a:r>
              <a:rPr lang="ja-JP" altLang="en-US" sz="1200" dirty="0">
                <a:solidFill>
                  <a:schemeClr val="tx1"/>
                </a:solidFill>
                <a:latin typeface="+mj-lt"/>
                <a:ea typeface="Meiryo UI" panose="020B0604030504040204" pitchFamily="50" charset="-128"/>
              </a:rPr>
              <a:t>↓</a:t>
            </a:r>
          </a:p>
          <a:p>
            <a:pPr algn="ctr"/>
            <a:endParaRPr lang="ja-JP" altLang="en-US" sz="1200" dirty="0">
              <a:solidFill>
                <a:schemeClr val="tx1"/>
              </a:solidFill>
              <a:latin typeface="+mj-lt"/>
              <a:ea typeface="Meiryo UI" panose="020B0604030504040204" pitchFamily="50" charset="-128"/>
            </a:endParaRPr>
          </a:p>
          <a:p>
            <a:pPr algn="ctr"/>
            <a:r>
              <a:rPr lang="ja-JP" altLang="en-US" sz="1200" dirty="0">
                <a:solidFill>
                  <a:schemeClr val="tx1"/>
                </a:solidFill>
                <a:latin typeface="+mj-lt"/>
                <a:ea typeface="Meiryo UI" panose="020B0604030504040204" pitchFamily="50" charset="-128"/>
              </a:rPr>
              <a:t>対応を実施（対応履歴作成）</a:t>
            </a:r>
          </a:p>
          <a:p>
            <a:pPr algn="ctr"/>
            <a:endParaRPr lang="en-US" altLang="ja-JP" sz="1200" dirty="0">
              <a:solidFill>
                <a:schemeClr val="tx1"/>
              </a:solidFill>
              <a:latin typeface="+mj-lt"/>
              <a:ea typeface="Meiryo UI" panose="020B0604030504040204" pitchFamily="50" charset="-128"/>
            </a:endParaRPr>
          </a:p>
        </p:txBody>
      </p:sp>
      <p:sp>
        <p:nvSpPr>
          <p:cNvPr id="23" name="正方形/長方形 22"/>
          <p:cNvSpPr/>
          <p:nvPr/>
        </p:nvSpPr>
        <p:spPr>
          <a:xfrm>
            <a:off x="3270285" y="5006669"/>
            <a:ext cx="2121247" cy="197785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ea typeface="Meiryo UI" panose="020B0604030504040204" pitchFamily="50" charset="-128"/>
              </a:rPr>
              <a:t>必要に応じて人事と連携し対応</a:t>
            </a:r>
            <a:endParaRPr lang="en-US" altLang="ja-JP" sz="1200" dirty="0">
              <a:solidFill>
                <a:schemeClr val="tx1"/>
              </a:solidFill>
              <a:ea typeface="Meiryo UI" panose="020B0604030504040204" pitchFamily="50" charset="-128"/>
            </a:endParaRPr>
          </a:p>
        </p:txBody>
      </p:sp>
      <p:sp>
        <p:nvSpPr>
          <p:cNvPr id="24" name="正方形/長方形 23"/>
          <p:cNvSpPr/>
          <p:nvPr/>
        </p:nvSpPr>
        <p:spPr>
          <a:xfrm>
            <a:off x="5535535" y="1424109"/>
            <a:ext cx="2133214" cy="3796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9" b="1" dirty="0">
                <a:solidFill>
                  <a:schemeClr val="tx1"/>
                </a:solidFill>
                <a:latin typeface="+mj-lt"/>
                <a:ea typeface="Meiryo UI" panose="020B0604030504040204" pitchFamily="50" charset="-128"/>
              </a:rPr>
              <a:t>配信から</a:t>
            </a:r>
            <a:r>
              <a:rPr lang="en-US" altLang="ja-JP" sz="1399" b="1" dirty="0">
                <a:solidFill>
                  <a:schemeClr val="tx1"/>
                </a:solidFill>
                <a:latin typeface="+mj-lt"/>
                <a:ea typeface="Meiryo UI" panose="020B0604030504040204" pitchFamily="50" charset="-128"/>
              </a:rPr>
              <a:t>2</a:t>
            </a:r>
            <a:r>
              <a:rPr lang="ja-JP" altLang="en-US" sz="1399" b="1" dirty="0">
                <a:solidFill>
                  <a:schemeClr val="tx1"/>
                </a:solidFill>
                <a:latin typeface="+mj-lt"/>
                <a:ea typeface="Meiryo UI" panose="020B0604030504040204" pitchFamily="50" charset="-128"/>
              </a:rPr>
              <a:t>週間後</a:t>
            </a:r>
          </a:p>
        </p:txBody>
      </p:sp>
      <p:sp>
        <p:nvSpPr>
          <p:cNvPr id="25" name="正方形/長方形 24"/>
          <p:cNvSpPr/>
          <p:nvPr/>
        </p:nvSpPr>
        <p:spPr>
          <a:xfrm>
            <a:off x="5535535" y="1891432"/>
            <a:ext cx="2133214" cy="939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err="1">
                <a:solidFill>
                  <a:schemeClr val="tx1"/>
                </a:solidFill>
                <a:latin typeface="+mj-lt"/>
                <a:ea typeface="Meiryo UI" panose="020B0604030504040204" pitchFamily="50" charset="-128"/>
              </a:rPr>
              <a:t>Geppo</a:t>
            </a:r>
            <a:r>
              <a:rPr lang="ja-JP" altLang="en-US" sz="1200" dirty="0">
                <a:solidFill>
                  <a:schemeClr val="tx1"/>
                </a:solidFill>
                <a:latin typeface="+mj-lt"/>
                <a:ea typeface="Meiryo UI" panose="020B0604030504040204" pitchFamily="50" charset="-128"/>
              </a:rPr>
              <a:t>から未回答者に対しては</a:t>
            </a:r>
            <a:r>
              <a:rPr lang="en-US" altLang="ja-JP" sz="1200" dirty="0">
                <a:solidFill>
                  <a:schemeClr val="tx1"/>
                </a:solidFill>
                <a:latin typeface="+mj-lt"/>
                <a:ea typeface="Meiryo UI" panose="020B0604030504040204" pitchFamily="50" charset="-128"/>
              </a:rPr>
              <a:t>2</a:t>
            </a:r>
            <a:r>
              <a:rPr lang="ja-JP" altLang="en-US" sz="1200" dirty="0">
                <a:solidFill>
                  <a:schemeClr val="tx1"/>
                </a:solidFill>
                <a:latin typeface="+mj-lt"/>
                <a:ea typeface="Meiryo UI" panose="020B0604030504040204" pitchFamily="50" charset="-128"/>
              </a:rPr>
              <a:t>営業日に</a:t>
            </a:r>
            <a:r>
              <a:rPr lang="en-US" altLang="ja-JP" sz="1200" dirty="0">
                <a:solidFill>
                  <a:schemeClr val="tx1"/>
                </a:solidFill>
                <a:latin typeface="+mj-lt"/>
                <a:ea typeface="Meiryo UI" panose="020B0604030504040204" pitchFamily="50" charset="-128"/>
              </a:rPr>
              <a:t>1</a:t>
            </a:r>
            <a:r>
              <a:rPr lang="ja-JP" altLang="en-US" sz="1200" dirty="0">
                <a:solidFill>
                  <a:schemeClr val="tx1"/>
                </a:solidFill>
                <a:latin typeface="+mj-lt"/>
                <a:ea typeface="Meiryo UI" panose="020B0604030504040204" pitchFamily="50" charset="-128"/>
              </a:rPr>
              <a:t>回計</a:t>
            </a:r>
            <a:r>
              <a:rPr lang="en-US" altLang="ja-JP" sz="1200" dirty="0">
                <a:solidFill>
                  <a:schemeClr val="tx1"/>
                </a:solidFill>
                <a:latin typeface="+mj-lt"/>
                <a:ea typeface="Meiryo UI" panose="020B0604030504040204" pitchFamily="50" charset="-128"/>
              </a:rPr>
              <a:t>4</a:t>
            </a:r>
            <a:r>
              <a:rPr lang="ja-JP" altLang="en-US" sz="1200" dirty="0">
                <a:solidFill>
                  <a:schemeClr val="tx1"/>
                </a:solidFill>
                <a:latin typeface="+mj-lt"/>
                <a:ea typeface="Meiryo UI" panose="020B0604030504040204" pitchFamily="50" charset="-128"/>
              </a:rPr>
              <a:t>回督促配信</a:t>
            </a:r>
            <a:endParaRPr lang="en-US" altLang="ja-JP" sz="1200" dirty="0">
              <a:solidFill>
                <a:schemeClr val="tx1"/>
              </a:solidFill>
              <a:latin typeface="+mj-lt"/>
              <a:ea typeface="Meiryo UI" panose="020B0604030504040204" pitchFamily="50" charset="-128"/>
            </a:endParaRPr>
          </a:p>
        </p:txBody>
      </p:sp>
      <p:sp>
        <p:nvSpPr>
          <p:cNvPr id="26" name="正方形/長方形 25"/>
          <p:cNvSpPr/>
          <p:nvPr/>
        </p:nvSpPr>
        <p:spPr>
          <a:xfrm>
            <a:off x="5535535" y="2944876"/>
            <a:ext cx="2133214" cy="197785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j-lt"/>
                <a:ea typeface="Meiryo UI" panose="020B0604030504040204" pitchFamily="50" charset="-128"/>
              </a:rPr>
              <a:t>人事内で</a:t>
            </a:r>
            <a:r>
              <a:rPr lang="en-US" altLang="ja-JP" sz="1200" dirty="0" err="1">
                <a:solidFill>
                  <a:schemeClr val="tx1"/>
                </a:solidFill>
                <a:latin typeface="+mj-lt"/>
                <a:ea typeface="Meiryo UI" panose="020B0604030504040204" pitchFamily="50" charset="-128"/>
              </a:rPr>
              <a:t>Geppo</a:t>
            </a:r>
            <a:r>
              <a:rPr lang="ja-JP" altLang="en-US" sz="1200" dirty="0">
                <a:solidFill>
                  <a:schemeClr val="tx1"/>
                </a:solidFill>
                <a:latin typeface="+mj-lt"/>
                <a:ea typeface="Meiryo UI" panose="020B0604030504040204" pitchFamily="50" charset="-128"/>
              </a:rPr>
              <a:t>会議</a:t>
            </a:r>
            <a:endParaRPr lang="en-US" altLang="ja-JP" sz="1200" dirty="0">
              <a:solidFill>
                <a:schemeClr val="tx1"/>
              </a:solidFill>
              <a:latin typeface="+mj-lt"/>
              <a:ea typeface="Meiryo UI" panose="020B0604030504040204" pitchFamily="50" charset="-128"/>
            </a:endParaRPr>
          </a:p>
          <a:p>
            <a:pPr algn="ctr"/>
            <a:r>
              <a:rPr lang="ja-JP" altLang="en-US" sz="1200" dirty="0">
                <a:solidFill>
                  <a:schemeClr val="tx1"/>
                </a:solidFill>
                <a:latin typeface="+mj-lt"/>
                <a:ea typeface="Meiryo UI" panose="020B0604030504040204" pitchFamily="50" charset="-128"/>
              </a:rPr>
              <a:t>対応進捗などを確認</a:t>
            </a:r>
            <a:endParaRPr lang="en-US" altLang="ja-JP" sz="1200" dirty="0">
              <a:solidFill>
                <a:schemeClr val="tx1"/>
              </a:solidFill>
              <a:latin typeface="+mj-lt"/>
              <a:ea typeface="Meiryo UI" panose="020B0604030504040204" pitchFamily="50" charset="-128"/>
            </a:endParaRPr>
          </a:p>
        </p:txBody>
      </p:sp>
      <p:sp>
        <p:nvSpPr>
          <p:cNvPr id="27" name="正方形/長方形 26"/>
          <p:cNvSpPr/>
          <p:nvPr/>
        </p:nvSpPr>
        <p:spPr>
          <a:xfrm>
            <a:off x="5535535" y="5006667"/>
            <a:ext cx="2133214" cy="197785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solidFill>
              <a:latin typeface="+mj-lt"/>
              <a:ea typeface="Meiryo UI" panose="020B0604030504040204" pitchFamily="50" charset="-128"/>
            </a:endParaRPr>
          </a:p>
        </p:txBody>
      </p:sp>
      <p:sp>
        <p:nvSpPr>
          <p:cNvPr id="28" name="正方形/長方形 27"/>
          <p:cNvSpPr/>
          <p:nvPr/>
        </p:nvSpPr>
        <p:spPr>
          <a:xfrm>
            <a:off x="5535535" y="8125651"/>
            <a:ext cx="2133214" cy="8680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j-lt"/>
                <a:ea typeface="Meiryo UI" panose="020B0604030504040204" pitchFamily="50" charset="-128"/>
              </a:rPr>
              <a:t>未回答者はリマインドで回答</a:t>
            </a:r>
            <a:endParaRPr lang="en-US" altLang="ja-JP" sz="1200" dirty="0">
              <a:solidFill>
                <a:schemeClr val="tx1"/>
              </a:solidFill>
              <a:latin typeface="+mj-lt"/>
              <a:ea typeface="Meiryo UI" panose="020B0604030504040204" pitchFamily="50" charset="-128"/>
            </a:endParaRPr>
          </a:p>
        </p:txBody>
      </p:sp>
      <p:sp>
        <p:nvSpPr>
          <p:cNvPr id="29" name="正方形/長方形 28"/>
          <p:cNvSpPr/>
          <p:nvPr/>
        </p:nvSpPr>
        <p:spPr>
          <a:xfrm>
            <a:off x="7812752" y="1424109"/>
            <a:ext cx="2133214" cy="3796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9" b="1" dirty="0">
                <a:solidFill>
                  <a:schemeClr val="tx1"/>
                </a:solidFill>
                <a:latin typeface="+mj-lt"/>
                <a:ea typeface="Meiryo UI" panose="020B0604030504040204" pitchFamily="50" charset="-128"/>
              </a:rPr>
              <a:t>配信から</a:t>
            </a:r>
            <a:r>
              <a:rPr lang="en-US" altLang="ja-JP" sz="1399" b="1" dirty="0">
                <a:solidFill>
                  <a:schemeClr val="tx1"/>
                </a:solidFill>
                <a:latin typeface="+mj-lt"/>
                <a:ea typeface="Meiryo UI" panose="020B0604030504040204" pitchFamily="50" charset="-128"/>
              </a:rPr>
              <a:t>3</a:t>
            </a:r>
            <a:r>
              <a:rPr lang="ja-JP" altLang="en-US" sz="1399" b="1" dirty="0">
                <a:solidFill>
                  <a:schemeClr val="tx1"/>
                </a:solidFill>
                <a:latin typeface="+mj-lt"/>
                <a:ea typeface="Meiryo UI" panose="020B0604030504040204" pitchFamily="50" charset="-128"/>
              </a:rPr>
              <a:t>週間後</a:t>
            </a:r>
          </a:p>
        </p:txBody>
      </p:sp>
      <p:sp>
        <p:nvSpPr>
          <p:cNvPr id="30" name="正方形/長方形 29"/>
          <p:cNvSpPr/>
          <p:nvPr/>
        </p:nvSpPr>
        <p:spPr>
          <a:xfrm>
            <a:off x="7812752" y="1891432"/>
            <a:ext cx="2133214" cy="939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solidFill>
              <a:latin typeface="+mj-lt"/>
              <a:ea typeface="Meiryo UI" panose="020B0604030504040204" pitchFamily="50" charset="-128"/>
            </a:endParaRPr>
          </a:p>
        </p:txBody>
      </p:sp>
      <p:sp>
        <p:nvSpPr>
          <p:cNvPr id="31" name="正方形/長方形 30"/>
          <p:cNvSpPr/>
          <p:nvPr/>
        </p:nvSpPr>
        <p:spPr>
          <a:xfrm>
            <a:off x="7812752" y="2944876"/>
            <a:ext cx="2133214" cy="197785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err="1">
                <a:solidFill>
                  <a:schemeClr val="tx1"/>
                </a:solidFill>
                <a:latin typeface="+mj-lt"/>
                <a:ea typeface="Meiryo UI" panose="020B0604030504040204" pitchFamily="50" charset="-128"/>
              </a:rPr>
              <a:t>Geppo</a:t>
            </a:r>
            <a:r>
              <a:rPr lang="ja-JP" altLang="en-US" sz="1200" dirty="0">
                <a:solidFill>
                  <a:schemeClr val="tx1"/>
                </a:solidFill>
                <a:latin typeface="+mj-lt"/>
                <a:ea typeface="Meiryo UI" panose="020B0604030504040204" pitchFamily="50" charset="-128"/>
              </a:rPr>
              <a:t>管理画面より</a:t>
            </a:r>
            <a:endParaRPr lang="en-US" altLang="ja-JP" sz="1200" dirty="0">
              <a:solidFill>
                <a:schemeClr val="tx1"/>
              </a:solidFill>
              <a:latin typeface="+mj-lt"/>
              <a:ea typeface="Meiryo UI" panose="020B0604030504040204" pitchFamily="50" charset="-128"/>
            </a:endParaRPr>
          </a:p>
          <a:p>
            <a:pPr algn="ctr"/>
            <a:r>
              <a:rPr lang="ja-JP" altLang="en-US" sz="1200" dirty="0">
                <a:solidFill>
                  <a:schemeClr val="tx1"/>
                </a:solidFill>
                <a:latin typeface="+mj-lt"/>
                <a:ea typeface="Meiryo UI" panose="020B0604030504040204" pitchFamily="50" charset="-128"/>
              </a:rPr>
              <a:t>フォロー状況確認</a:t>
            </a:r>
            <a:endParaRPr lang="en-US" altLang="ja-JP" sz="1200" dirty="0">
              <a:solidFill>
                <a:schemeClr val="tx1"/>
              </a:solidFill>
              <a:latin typeface="+mj-lt"/>
              <a:ea typeface="Meiryo UI" panose="020B0604030504040204" pitchFamily="50" charset="-128"/>
            </a:endParaRPr>
          </a:p>
          <a:p>
            <a:pPr algn="ctr"/>
            <a:r>
              <a:rPr lang="ja-JP" altLang="en-US" sz="1200" dirty="0">
                <a:solidFill>
                  <a:schemeClr val="tx1"/>
                </a:solidFill>
                <a:latin typeface="+mj-lt"/>
                <a:ea typeface="Meiryo UI" panose="020B0604030504040204" pitchFamily="50" charset="-128"/>
              </a:rPr>
              <a:t>↓</a:t>
            </a:r>
            <a:endParaRPr lang="en-US" altLang="ja-JP" sz="1200" dirty="0">
              <a:solidFill>
                <a:schemeClr val="tx1"/>
              </a:solidFill>
              <a:latin typeface="+mj-lt"/>
              <a:ea typeface="Meiryo UI" panose="020B0604030504040204" pitchFamily="50" charset="-128"/>
            </a:endParaRPr>
          </a:p>
          <a:p>
            <a:pPr algn="ctr"/>
            <a:r>
              <a:rPr lang="ja-JP" altLang="en-US" sz="1200" dirty="0">
                <a:solidFill>
                  <a:schemeClr val="tx1"/>
                </a:solidFill>
                <a:latin typeface="+mj-lt"/>
                <a:ea typeface="Meiryo UI" panose="020B0604030504040204" pitchFamily="50" charset="-128"/>
              </a:rPr>
              <a:t>未対応の消化</a:t>
            </a:r>
            <a:endParaRPr lang="en-US" altLang="ja-JP" sz="1200" dirty="0">
              <a:solidFill>
                <a:schemeClr val="tx1"/>
              </a:solidFill>
              <a:latin typeface="+mj-lt"/>
              <a:ea typeface="Meiryo UI" panose="020B0604030504040204" pitchFamily="50" charset="-128"/>
            </a:endParaRPr>
          </a:p>
        </p:txBody>
      </p:sp>
      <p:sp>
        <p:nvSpPr>
          <p:cNvPr id="32" name="正方形/長方形 31"/>
          <p:cNvSpPr/>
          <p:nvPr/>
        </p:nvSpPr>
        <p:spPr>
          <a:xfrm>
            <a:off x="7812752" y="5006667"/>
            <a:ext cx="2133214" cy="197785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solidFill>
              <a:latin typeface="+mj-lt"/>
              <a:ea typeface="Meiryo UI" panose="020B0604030504040204" pitchFamily="50" charset="-128"/>
            </a:endParaRPr>
          </a:p>
        </p:txBody>
      </p:sp>
      <p:sp>
        <p:nvSpPr>
          <p:cNvPr id="33" name="正方形/長方形 32"/>
          <p:cNvSpPr/>
          <p:nvPr/>
        </p:nvSpPr>
        <p:spPr>
          <a:xfrm>
            <a:off x="7812752" y="8125651"/>
            <a:ext cx="2133214" cy="8680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j-lt"/>
                <a:ea typeface="Meiryo UI" panose="020B0604030504040204" pitchFamily="50" charset="-128"/>
              </a:rPr>
              <a:t>要フォロー者は面談などを受ける</a:t>
            </a:r>
            <a:endParaRPr lang="en-US" altLang="ja-JP" sz="1200" dirty="0">
              <a:solidFill>
                <a:schemeClr val="tx1"/>
              </a:solidFill>
              <a:latin typeface="+mj-lt"/>
              <a:ea typeface="Meiryo UI" panose="020B0604030504040204" pitchFamily="50" charset="-128"/>
            </a:endParaRPr>
          </a:p>
        </p:txBody>
      </p:sp>
      <p:sp>
        <p:nvSpPr>
          <p:cNvPr id="34" name="正方形/長方形 33"/>
          <p:cNvSpPr/>
          <p:nvPr/>
        </p:nvSpPr>
        <p:spPr>
          <a:xfrm>
            <a:off x="10054911" y="1424109"/>
            <a:ext cx="2133214" cy="3796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9" b="1" dirty="0">
                <a:solidFill>
                  <a:schemeClr val="tx1"/>
                </a:solidFill>
                <a:latin typeface="+mj-lt"/>
                <a:ea typeface="Meiryo UI" panose="020B0604030504040204" pitchFamily="50" charset="-128"/>
              </a:rPr>
              <a:t>配信から</a:t>
            </a:r>
            <a:r>
              <a:rPr lang="en-US" altLang="ja-JP" sz="1399" b="1" dirty="0">
                <a:solidFill>
                  <a:schemeClr val="tx1"/>
                </a:solidFill>
                <a:latin typeface="+mj-lt"/>
                <a:ea typeface="Meiryo UI" panose="020B0604030504040204" pitchFamily="50" charset="-128"/>
              </a:rPr>
              <a:t>4</a:t>
            </a:r>
            <a:r>
              <a:rPr lang="ja-JP" altLang="en-US" sz="1399" b="1" dirty="0">
                <a:solidFill>
                  <a:schemeClr val="tx1"/>
                </a:solidFill>
                <a:latin typeface="+mj-lt"/>
                <a:ea typeface="Meiryo UI" panose="020B0604030504040204" pitchFamily="50" charset="-128"/>
              </a:rPr>
              <a:t>週間後</a:t>
            </a:r>
          </a:p>
        </p:txBody>
      </p:sp>
      <p:sp>
        <p:nvSpPr>
          <p:cNvPr id="35" name="正方形/長方形 34"/>
          <p:cNvSpPr/>
          <p:nvPr/>
        </p:nvSpPr>
        <p:spPr>
          <a:xfrm>
            <a:off x="10054911" y="1891432"/>
            <a:ext cx="2133214" cy="939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solidFill>
              <a:latin typeface="+mj-lt"/>
              <a:ea typeface="Meiryo UI" panose="020B0604030504040204" pitchFamily="50" charset="-128"/>
            </a:endParaRPr>
          </a:p>
        </p:txBody>
      </p:sp>
      <p:sp>
        <p:nvSpPr>
          <p:cNvPr id="36" name="正方形/長方形 35"/>
          <p:cNvSpPr/>
          <p:nvPr/>
        </p:nvSpPr>
        <p:spPr>
          <a:xfrm>
            <a:off x="10054911" y="2944876"/>
            <a:ext cx="2133214" cy="197785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j-lt"/>
                <a:ea typeface="Meiryo UI" panose="020B0604030504040204" pitchFamily="50" charset="-128"/>
              </a:rPr>
              <a:t>月次の総括</a:t>
            </a:r>
            <a:endParaRPr lang="en-US" altLang="ja-JP" sz="1200" dirty="0">
              <a:solidFill>
                <a:schemeClr val="tx1"/>
              </a:solidFill>
              <a:latin typeface="+mj-lt"/>
              <a:ea typeface="Meiryo UI" panose="020B0604030504040204" pitchFamily="50" charset="-128"/>
            </a:endParaRPr>
          </a:p>
          <a:p>
            <a:pPr algn="ctr"/>
            <a:r>
              <a:rPr lang="ja-JP" altLang="en-US" sz="1200" dirty="0">
                <a:solidFill>
                  <a:schemeClr val="tx1"/>
                </a:solidFill>
                <a:latin typeface="+mj-lt"/>
                <a:ea typeface="Meiryo UI" panose="020B0604030504040204" pitchFamily="50" charset="-128"/>
              </a:rPr>
              <a:t>↓</a:t>
            </a:r>
            <a:endParaRPr lang="en-US" altLang="ja-JP" sz="1200" dirty="0">
              <a:solidFill>
                <a:schemeClr val="tx1"/>
              </a:solidFill>
              <a:latin typeface="+mj-lt"/>
              <a:ea typeface="Meiryo UI" panose="020B0604030504040204" pitchFamily="50" charset="-128"/>
            </a:endParaRPr>
          </a:p>
          <a:p>
            <a:pPr algn="ctr"/>
            <a:r>
              <a:rPr lang="ja-JP" altLang="en-US" sz="1200" dirty="0">
                <a:solidFill>
                  <a:schemeClr val="tx1"/>
                </a:solidFill>
                <a:latin typeface="+mj-lt"/>
                <a:ea typeface="Meiryo UI" panose="020B0604030504040204" pitchFamily="50" charset="-128"/>
              </a:rPr>
              <a:t>月次のレポート作成</a:t>
            </a:r>
            <a:endParaRPr lang="en-US" altLang="ja-JP" sz="1200" dirty="0">
              <a:solidFill>
                <a:schemeClr val="tx1"/>
              </a:solidFill>
              <a:latin typeface="+mj-lt"/>
              <a:ea typeface="Meiryo UI" panose="020B0604030504040204" pitchFamily="50" charset="-128"/>
            </a:endParaRPr>
          </a:p>
        </p:txBody>
      </p:sp>
      <p:sp>
        <p:nvSpPr>
          <p:cNvPr id="37" name="正方形/長方形 36"/>
          <p:cNvSpPr/>
          <p:nvPr/>
        </p:nvSpPr>
        <p:spPr>
          <a:xfrm>
            <a:off x="10054911" y="5006667"/>
            <a:ext cx="2133214" cy="197785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j-lt"/>
                <a:ea typeface="Meiryo UI" panose="020B0604030504040204" pitchFamily="50" charset="-128"/>
              </a:rPr>
              <a:t>組織別スコアなどを</a:t>
            </a:r>
            <a:endParaRPr lang="en-US" altLang="ja-JP" sz="1200" dirty="0">
              <a:solidFill>
                <a:schemeClr val="tx1"/>
              </a:solidFill>
              <a:latin typeface="+mj-lt"/>
              <a:ea typeface="Meiryo UI" panose="020B0604030504040204" pitchFamily="50" charset="-128"/>
            </a:endParaRPr>
          </a:p>
          <a:p>
            <a:pPr algn="ctr"/>
            <a:r>
              <a:rPr lang="ja-JP" altLang="en-US" sz="1200" dirty="0">
                <a:solidFill>
                  <a:schemeClr val="tx1"/>
                </a:solidFill>
                <a:latin typeface="+mj-lt"/>
                <a:ea typeface="Meiryo UI" panose="020B0604030504040204" pitchFamily="50" charset="-128"/>
              </a:rPr>
              <a:t>月次のレポートで確認</a:t>
            </a:r>
            <a:endParaRPr lang="en-US" altLang="ja-JP" sz="1200" dirty="0">
              <a:solidFill>
                <a:schemeClr val="tx1"/>
              </a:solidFill>
              <a:latin typeface="+mj-lt"/>
              <a:ea typeface="Meiryo UI" panose="020B0604030504040204" pitchFamily="50" charset="-128"/>
            </a:endParaRPr>
          </a:p>
        </p:txBody>
      </p:sp>
      <p:sp>
        <p:nvSpPr>
          <p:cNvPr id="39" name="正方形/長方形 38"/>
          <p:cNvSpPr/>
          <p:nvPr/>
        </p:nvSpPr>
        <p:spPr>
          <a:xfrm>
            <a:off x="1216015" y="7121067"/>
            <a:ext cx="1933358" cy="86803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solidFill>
              <a:latin typeface="+mj-lt"/>
              <a:ea typeface="Meiryo UI" panose="020B0604030504040204" pitchFamily="50" charset="-128"/>
            </a:endParaRPr>
          </a:p>
        </p:txBody>
      </p:sp>
      <p:sp>
        <p:nvSpPr>
          <p:cNvPr id="40" name="正方形/長方形 39"/>
          <p:cNvSpPr/>
          <p:nvPr/>
        </p:nvSpPr>
        <p:spPr>
          <a:xfrm>
            <a:off x="3258318" y="7121067"/>
            <a:ext cx="2133214" cy="8680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j-lt"/>
                <a:ea typeface="Meiryo UI" panose="020B0604030504040204" pitchFamily="50" charset="-128"/>
              </a:rPr>
              <a:t>必要に応じて対応</a:t>
            </a:r>
            <a:endParaRPr lang="en-US" altLang="ja-JP" sz="1200" dirty="0">
              <a:solidFill>
                <a:schemeClr val="tx1"/>
              </a:solidFill>
              <a:latin typeface="+mj-lt"/>
              <a:ea typeface="Meiryo UI" panose="020B0604030504040204" pitchFamily="50" charset="-128"/>
            </a:endParaRPr>
          </a:p>
        </p:txBody>
      </p:sp>
      <p:sp>
        <p:nvSpPr>
          <p:cNvPr id="41" name="正方形/長方形 40"/>
          <p:cNvSpPr/>
          <p:nvPr/>
        </p:nvSpPr>
        <p:spPr>
          <a:xfrm>
            <a:off x="5535535" y="7121067"/>
            <a:ext cx="2133214" cy="8680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solidFill>
              <a:latin typeface="+mj-lt"/>
              <a:ea typeface="Meiryo UI" panose="020B0604030504040204" pitchFamily="50" charset="-128"/>
            </a:endParaRPr>
          </a:p>
        </p:txBody>
      </p:sp>
      <p:sp>
        <p:nvSpPr>
          <p:cNvPr id="42" name="正方形/長方形 41"/>
          <p:cNvSpPr/>
          <p:nvPr/>
        </p:nvSpPr>
        <p:spPr>
          <a:xfrm>
            <a:off x="7812752" y="7121067"/>
            <a:ext cx="2133214" cy="8680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solidFill>
              <a:latin typeface="+mj-lt"/>
              <a:ea typeface="Meiryo UI" panose="020B0604030504040204" pitchFamily="50" charset="-128"/>
            </a:endParaRPr>
          </a:p>
        </p:txBody>
      </p:sp>
      <p:sp>
        <p:nvSpPr>
          <p:cNvPr id="43" name="正方形/長方形 42"/>
          <p:cNvSpPr/>
          <p:nvPr/>
        </p:nvSpPr>
        <p:spPr>
          <a:xfrm>
            <a:off x="10054911" y="7121067"/>
            <a:ext cx="2133214" cy="8680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solidFill>
              <a:latin typeface="+mj-lt"/>
              <a:ea typeface="Meiryo UI" panose="020B0604030504040204" pitchFamily="50" charset="-128"/>
            </a:endParaRPr>
          </a:p>
        </p:txBody>
      </p:sp>
      <p:sp>
        <p:nvSpPr>
          <p:cNvPr id="46" name="正方形/長方形 45"/>
          <p:cNvSpPr/>
          <p:nvPr/>
        </p:nvSpPr>
        <p:spPr>
          <a:xfrm>
            <a:off x="12297068" y="1424109"/>
            <a:ext cx="587813" cy="3796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9" b="1" dirty="0">
                <a:solidFill>
                  <a:schemeClr val="tx1"/>
                </a:solidFill>
                <a:latin typeface="+mj-lt"/>
                <a:ea typeface="Meiryo UI" panose="020B0604030504040204" pitchFamily="50" charset="-128"/>
              </a:rPr>
              <a:t>次月</a:t>
            </a:r>
          </a:p>
        </p:txBody>
      </p:sp>
      <p:sp>
        <p:nvSpPr>
          <p:cNvPr id="52" name="下矢印 47">
            <a:extLst>
              <a:ext uri="{FF2B5EF4-FFF2-40B4-BE49-F238E27FC236}">
                <a16:creationId xmlns:a16="http://schemas.microsoft.com/office/drawing/2014/main" id="{901A2759-CA92-4A52-A7AF-274E415DFC5E}"/>
              </a:ext>
            </a:extLst>
          </p:cNvPr>
          <p:cNvSpPr/>
          <p:nvPr/>
        </p:nvSpPr>
        <p:spPr>
          <a:xfrm>
            <a:off x="3688579" y="4782856"/>
            <a:ext cx="1203456" cy="586204"/>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a:endParaRPr lang="ja-JP" altLang="en-US" sz="2200" dirty="0">
              <a:solidFill>
                <a:srgbClr val="FFFFFF"/>
              </a:solidFill>
              <a:sym typeface="ヒラギノ角ゴ ProN W3"/>
            </a:endParaRPr>
          </a:p>
        </p:txBody>
      </p:sp>
      <p:sp>
        <p:nvSpPr>
          <p:cNvPr id="45" name="テキスト ボックス 44"/>
          <p:cNvSpPr txBox="1"/>
          <p:nvPr/>
        </p:nvSpPr>
        <p:spPr>
          <a:xfrm>
            <a:off x="3058834" y="4742343"/>
            <a:ext cx="252560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a:r>
              <a:rPr lang="ja-JP" altLang="en-US" sz="1200" dirty="0">
                <a:latin typeface="+mj-lt"/>
              </a:rPr>
              <a:t>本人の開示</a:t>
            </a:r>
            <a:r>
              <a:rPr lang="en-US" altLang="ja-JP" sz="1200" dirty="0">
                <a:latin typeface="+mj-lt"/>
              </a:rPr>
              <a:t>OK</a:t>
            </a:r>
            <a:r>
              <a:rPr lang="ja-JP" altLang="en-US" sz="1200" dirty="0">
                <a:latin typeface="+mj-lt"/>
              </a:rPr>
              <a:t>の場合</a:t>
            </a:r>
            <a:endParaRPr lang="en-US" altLang="ja-JP" sz="1200" dirty="0">
              <a:latin typeface="+mj-lt"/>
            </a:endParaRPr>
          </a:p>
          <a:p>
            <a:pPr defTabSz="584170"/>
            <a:r>
              <a:rPr lang="ja-JP" altLang="en-US" sz="1200" dirty="0">
                <a:latin typeface="+mj-lt"/>
              </a:rPr>
              <a:t>必要に応じて連携</a:t>
            </a:r>
            <a:endParaRPr lang="en-US" altLang="ja-JP" sz="1200" dirty="0">
              <a:latin typeface="+mj-lt"/>
            </a:endParaRPr>
          </a:p>
        </p:txBody>
      </p:sp>
      <p:sp>
        <p:nvSpPr>
          <p:cNvPr id="53" name="下矢印 47">
            <a:extLst>
              <a:ext uri="{FF2B5EF4-FFF2-40B4-BE49-F238E27FC236}">
                <a16:creationId xmlns:a16="http://schemas.microsoft.com/office/drawing/2014/main" id="{A9467B18-33FE-40D3-989A-C4277D60F660}"/>
              </a:ext>
            </a:extLst>
          </p:cNvPr>
          <p:cNvSpPr/>
          <p:nvPr/>
        </p:nvSpPr>
        <p:spPr>
          <a:xfrm>
            <a:off x="3688579" y="6689656"/>
            <a:ext cx="1203456" cy="586204"/>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a:endParaRPr lang="ja-JP" altLang="en-US" sz="2200" dirty="0">
              <a:solidFill>
                <a:srgbClr val="FFFFFF"/>
              </a:solidFill>
              <a:sym typeface="ヒラギノ角ゴ ProN W3"/>
            </a:endParaRPr>
          </a:p>
        </p:txBody>
      </p:sp>
      <p:sp>
        <p:nvSpPr>
          <p:cNvPr id="54" name="テキスト ボックス 53">
            <a:extLst>
              <a:ext uri="{FF2B5EF4-FFF2-40B4-BE49-F238E27FC236}">
                <a16:creationId xmlns:a16="http://schemas.microsoft.com/office/drawing/2014/main" id="{8925B3BE-D390-4362-A7D4-2E2CB547C999}"/>
              </a:ext>
            </a:extLst>
          </p:cNvPr>
          <p:cNvSpPr txBox="1"/>
          <p:nvPr/>
        </p:nvSpPr>
        <p:spPr>
          <a:xfrm>
            <a:off x="3058834" y="6649142"/>
            <a:ext cx="252560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a:r>
              <a:rPr lang="ja-JP" altLang="en-US" sz="1200" dirty="0">
                <a:latin typeface="+mj-lt"/>
              </a:rPr>
              <a:t>本人の開示</a:t>
            </a:r>
            <a:r>
              <a:rPr lang="en-US" altLang="ja-JP" sz="1200" dirty="0">
                <a:latin typeface="+mj-lt"/>
              </a:rPr>
              <a:t>OK</a:t>
            </a:r>
            <a:r>
              <a:rPr lang="ja-JP" altLang="en-US" sz="1200" dirty="0">
                <a:latin typeface="+mj-lt"/>
              </a:rPr>
              <a:t>の場合</a:t>
            </a:r>
            <a:endParaRPr lang="en-US" altLang="ja-JP" sz="1200" dirty="0">
              <a:latin typeface="+mj-lt"/>
            </a:endParaRPr>
          </a:p>
          <a:p>
            <a:pPr defTabSz="584170"/>
            <a:r>
              <a:rPr lang="ja-JP" altLang="en-US" sz="1200" dirty="0">
                <a:latin typeface="+mj-lt"/>
              </a:rPr>
              <a:t>必要に応じて連携</a:t>
            </a:r>
            <a:endParaRPr lang="en-US" altLang="ja-JP" sz="1200" dirty="0">
              <a:latin typeface="+mj-lt"/>
            </a:endParaRPr>
          </a:p>
        </p:txBody>
      </p:sp>
      <p:sp>
        <p:nvSpPr>
          <p:cNvPr id="55" name="下矢印 47">
            <a:extLst>
              <a:ext uri="{FF2B5EF4-FFF2-40B4-BE49-F238E27FC236}">
                <a16:creationId xmlns:a16="http://schemas.microsoft.com/office/drawing/2014/main" id="{66FD3CC4-D465-48F7-9769-BE73EA64BA83}"/>
              </a:ext>
            </a:extLst>
          </p:cNvPr>
          <p:cNvSpPr/>
          <p:nvPr/>
        </p:nvSpPr>
        <p:spPr>
          <a:xfrm>
            <a:off x="10519790" y="4782856"/>
            <a:ext cx="1203456" cy="586204"/>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a:endParaRPr lang="ja-JP" altLang="en-US" sz="2200" dirty="0">
              <a:solidFill>
                <a:srgbClr val="FFFFFF"/>
              </a:solidFill>
              <a:sym typeface="ヒラギノ角ゴ ProN W3"/>
            </a:endParaRPr>
          </a:p>
        </p:txBody>
      </p:sp>
      <p:sp>
        <p:nvSpPr>
          <p:cNvPr id="2" name="正方形/長方形 1">
            <a:extLst>
              <a:ext uri="{FF2B5EF4-FFF2-40B4-BE49-F238E27FC236}">
                <a16:creationId xmlns:a16="http://schemas.microsoft.com/office/drawing/2014/main" id="{79851652-C32A-4CD8-96C0-4017C24EA796}"/>
              </a:ext>
            </a:extLst>
          </p:cNvPr>
          <p:cNvSpPr/>
          <p:nvPr/>
        </p:nvSpPr>
        <p:spPr>
          <a:xfrm>
            <a:off x="7196832" y="350395"/>
            <a:ext cx="2749134" cy="57679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fromWordArt="0" anchor="ctr" anchorCtr="0" forceAA="0" compatLnSpc="1">
            <a:prstTxWarp prst="textNoShape">
              <a:avLst/>
            </a:prstTxWarp>
            <a:spAutoFit/>
          </a:bodyPr>
          <a:lstStyle/>
          <a:p>
            <a:pPr defTabSz="830849"/>
            <a:r>
              <a:rPr lang="ja-JP" altLang="en-US" sz="2800" dirty="0">
                <a:solidFill>
                  <a:srgbClr val="FFFFFF"/>
                </a:solidFill>
                <a:latin typeface="+mn-lt"/>
                <a:ea typeface="+mn-ea"/>
                <a:cs typeface="+mn-cs"/>
                <a:sym typeface="ヒラギノ角ゴ ProN W3"/>
              </a:rPr>
              <a:t>人事主導の場合</a:t>
            </a:r>
          </a:p>
        </p:txBody>
      </p:sp>
      <p:sp>
        <p:nvSpPr>
          <p:cNvPr id="47" name="正方形/長方形 46">
            <a:extLst>
              <a:ext uri="{FF2B5EF4-FFF2-40B4-BE49-F238E27FC236}">
                <a16:creationId xmlns:a16="http://schemas.microsoft.com/office/drawing/2014/main" id="{C8982EC4-49CA-421E-B303-01844471264A}"/>
              </a:ext>
            </a:extLst>
          </p:cNvPr>
          <p:cNvSpPr/>
          <p:nvPr/>
        </p:nvSpPr>
        <p:spPr>
          <a:xfrm>
            <a:off x="10054911" y="8125651"/>
            <a:ext cx="2133214" cy="8680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j-lt"/>
                <a:ea typeface="Meiryo UI" panose="020B0604030504040204" pitchFamily="50" charset="-128"/>
              </a:rPr>
              <a:t>要フォロー者は面談などを受ける</a:t>
            </a:r>
            <a:endParaRPr lang="en-US" altLang="ja-JP" sz="1200" dirty="0">
              <a:solidFill>
                <a:schemeClr val="tx1"/>
              </a:solidFill>
              <a:latin typeface="+mj-lt"/>
              <a:ea typeface="Meiryo UI" panose="020B0604030504040204" pitchFamily="50" charset="-128"/>
            </a:endParaRPr>
          </a:p>
        </p:txBody>
      </p:sp>
    </p:spTree>
    <p:extLst>
      <p:ext uri="{BB962C8B-B14F-4D97-AF65-F5344CB8AC3E}">
        <p14:creationId xmlns:p14="http://schemas.microsoft.com/office/powerpoint/2010/main" val="264413980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n-US" altLang="ja-JP" dirty="0"/>
              <a:t>4</a:t>
            </a:r>
            <a:r>
              <a:rPr lang="ja-JP" altLang="en-US" dirty="0"/>
              <a:t>．運用スケジュール</a:t>
            </a:r>
          </a:p>
        </p:txBody>
      </p:sp>
      <p:sp>
        <p:nvSpPr>
          <p:cNvPr id="4" name="正方形/長方形 3"/>
          <p:cNvSpPr/>
          <p:nvPr/>
        </p:nvSpPr>
        <p:spPr>
          <a:xfrm>
            <a:off x="195039" y="1891430"/>
            <a:ext cx="912592" cy="939453"/>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err="1">
                <a:solidFill>
                  <a:schemeClr val="tx1"/>
                </a:solidFill>
                <a:latin typeface="+mj-lt"/>
                <a:ea typeface="Meiryo UI" panose="020B0604030504040204" pitchFamily="50" charset="-128"/>
              </a:rPr>
              <a:t>Geppo</a:t>
            </a:r>
            <a:r>
              <a:rPr lang="ja-JP" altLang="en-US" sz="1400" b="1" dirty="0">
                <a:solidFill>
                  <a:schemeClr val="tx1"/>
                </a:solidFill>
                <a:latin typeface="+mj-lt"/>
                <a:ea typeface="Meiryo UI" panose="020B0604030504040204" pitchFamily="50" charset="-128"/>
              </a:rPr>
              <a:t>システム</a:t>
            </a:r>
            <a:endParaRPr lang="en-US" altLang="ja-JP" sz="1400" b="1" dirty="0">
              <a:solidFill>
                <a:schemeClr val="tx1"/>
              </a:solidFill>
              <a:latin typeface="+mj-lt"/>
              <a:ea typeface="Meiryo UI" panose="020B0604030504040204" pitchFamily="50" charset="-128"/>
            </a:endParaRPr>
          </a:p>
          <a:p>
            <a:pPr algn="ctr"/>
            <a:r>
              <a:rPr lang="ja-JP" altLang="en-US" sz="1400" b="1" dirty="0">
                <a:solidFill>
                  <a:schemeClr val="tx1"/>
                </a:solidFill>
                <a:latin typeface="+mj-lt"/>
                <a:ea typeface="Meiryo UI" panose="020B0604030504040204" pitchFamily="50" charset="-128"/>
              </a:rPr>
              <a:t>（</a:t>
            </a:r>
            <a:r>
              <a:rPr lang="en-US" altLang="ja-JP" sz="1400" b="1" dirty="0">
                <a:solidFill>
                  <a:schemeClr val="tx1"/>
                </a:solidFill>
                <a:latin typeface="+mj-lt"/>
                <a:ea typeface="Meiryo UI" panose="020B0604030504040204" pitchFamily="50" charset="-128"/>
              </a:rPr>
              <a:t>HCT</a:t>
            </a:r>
            <a:r>
              <a:rPr lang="ja-JP" altLang="en-US" sz="1400" b="1" dirty="0">
                <a:solidFill>
                  <a:schemeClr val="tx1"/>
                </a:solidFill>
                <a:latin typeface="+mj-lt"/>
                <a:ea typeface="Meiryo UI" panose="020B0604030504040204" pitchFamily="50" charset="-128"/>
              </a:rPr>
              <a:t>社）</a:t>
            </a:r>
          </a:p>
        </p:txBody>
      </p:sp>
      <p:sp>
        <p:nvSpPr>
          <p:cNvPr id="5" name="正方形/長方形 4"/>
          <p:cNvSpPr/>
          <p:nvPr/>
        </p:nvSpPr>
        <p:spPr>
          <a:xfrm>
            <a:off x="195039" y="3997061"/>
            <a:ext cx="424077" cy="4027120"/>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j-lt"/>
                <a:ea typeface="Meiryo UI" panose="020B0604030504040204" pitchFamily="50" charset="-128"/>
              </a:rPr>
              <a:t>回答者の所属組織</a:t>
            </a:r>
          </a:p>
        </p:txBody>
      </p:sp>
      <p:sp>
        <p:nvSpPr>
          <p:cNvPr id="6" name="正方形/長方形 5"/>
          <p:cNvSpPr/>
          <p:nvPr/>
        </p:nvSpPr>
        <p:spPr>
          <a:xfrm>
            <a:off x="195039" y="8125650"/>
            <a:ext cx="912592" cy="868037"/>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j-lt"/>
                <a:ea typeface="Meiryo UI" panose="020B0604030504040204" pitchFamily="50" charset="-128"/>
              </a:rPr>
              <a:t>回答者</a:t>
            </a:r>
            <a:endParaRPr lang="en-US" altLang="ja-JP" sz="1400" b="1" dirty="0">
              <a:solidFill>
                <a:schemeClr val="tx1"/>
              </a:solidFill>
              <a:latin typeface="+mj-lt"/>
              <a:ea typeface="Meiryo UI" panose="020B0604030504040204" pitchFamily="50" charset="-128"/>
            </a:endParaRPr>
          </a:p>
          <a:p>
            <a:pPr algn="ctr"/>
            <a:r>
              <a:rPr lang="ja-JP" altLang="en-US" sz="1400" b="1" dirty="0">
                <a:solidFill>
                  <a:schemeClr val="tx1"/>
                </a:solidFill>
                <a:latin typeface="+mj-lt"/>
                <a:ea typeface="Meiryo UI" panose="020B0604030504040204" pitchFamily="50" charset="-128"/>
              </a:rPr>
              <a:t>本人</a:t>
            </a:r>
          </a:p>
        </p:txBody>
      </p:sp>
      <p:sp>
        <p:nvSpPr>
          <p:cNvPr id="7" name="正方形/長方形 6"/>
          <p:cNvSpPr/>
          <p:nvPr/>
        </p:nvSpPr>
        <p:spPr>
          <a:xfrm>
            <a:off x="683554" y="3997062"/>
            <a:ext cx="424077" cy="938192"/>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j-lt"/>
                <a:ea typeface="Meiryo UI" panose="020B0604030504040204" pitchFamily="50" charset="-128"/>
              </a:rPr>
              <a:t>本部長</a:t>
            </a:r>
          </a:p>
        </p:txBody>
      </p:sp>
      <p:sp>
        <p:nvSpPr>
          <p:cNvPr id="8" name="正方形/長方形 7"/>
          <p:cNvSpPr/>
          <p:nvPr/>
        </p:nvSpPr>
        <p:spPr>
          <a:xfrm>
            <a:off x="683554" y="5006667"/>
            <a:ext cx="424077" cy="938192"/>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j-lt"/>
                <a:ea typeface="Meiryo UI" panose="020B0604030504040204" pitchFamily="50" charset="-128"/>
              </a:rPr>
              <a:t>事業部長</a:t>
            </a:r>
          </a:p>
        </p:txBody>
      </p:sp>
      <p:sp>
        <p:nvSpPr>
          <p:cNvPr id="9" name="正方形/長方形 8"/>
          <p:cNvSpPr/>
          <p:nvPr/>
        </p:nvSpPr>
        <p:spPr>
          <a:xfrm>
            <a:off x="683554" y="6046328"/>
            <a:ext cx="424077" cy="938192"/>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j-lt"/>
                <a:ea typeface="Meiryo UI" panose="020B0604030504040204" pitchFamily="50" charset="-128"/>
              </a:rPr>
              <a:t>部長</a:t>
            </a:r>
          </a:p>
        </p:txBody>
      </p:sp>
      <p:sp>
        <p:nvSpPr>
          <p:cNvPr id="10" name="正方形/長方形 9"/>
          <p:cNvSpPr/>
          <p:nvPr/>
        </p:nvSpPr>
        <p:spPr>
          <a:xfrm>
            <a:off x="683554" y="7085989"/>
            <a:ext cx="424077" cy="938192"/>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j-lt"/>
                <a:ea typeface="Meiryo UI" panose="020B0604030504040204" pitchFamily="50" charset="-128"/>
              </a:rPr>
              <a:t>直属上長</a:t>
            </a:r>
          </a:p>
        </p:txBody>
      </p:sp>
      <p:sp>
        <p:nvSpPr>
          <p:cNvPr id="11" name="正方形/長方形 10"/>
          <p:cNvSpPr/>
          <p:nvPr/>
        </p:nvSpPr>
        <p:spPr>
          <a:xfrm>
            <a:off x="1216016" y="1891431"/>
            <a:ext cx="1933358" cy="939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j-lt"/>
              <a:ea typeface="Meiryo UI" panose="020B0604030504040204" pitchFamily="50" charset="-128"/>
            </a:endParaRPr>
          </a:p>
        </p:txBody>
      </p:sp>
      <p:sp>
        <p:nvSpPr>
          <p:cNvPr id="12" name="正方形/長方形 11"/>
          <p:cNvSpPr/>
          <p:nvPr/>
        </p:nvSpPr>
        <p:spPr>
          <a:xfrm>
            <a:off x="1216015" y="1424107"/>
            <a:ext cx="1933358" cy="3796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j-lt"/>
                <a:ea typeface="Meiryo UI" panose="020B0604030504040204" pitchFamily="50" charset="-128"/>
              </a:rPr>
              <a:t>入社時</a:t>
            </a:r>
          </a:p>
        </p:txBody>
      </p:sp>
      <p:sp>
        <p:nvSpPr>
          <p:cNvPr id="14" name="正方形/長方形 13"/>
          <p:cNvSpPr/>
          <p:nvPr/>
        </p:nvSpPr>
        <p:spPr>
          <a:xfrm>
            <a:off x="1216016" y="8125651"/>
            <a:ext cx="1933358" cy="86803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err="1">
                <a:solidFill>
                  <a:schemeClr val="tx1"/>
                </a:solidFill>
                <a:latin typeface="+mj-lt"/>
                <a:ea typeface="Meiryo UI" panose="020B0604030504040204" pitchFamily="50" charset="-128"/>
              </a:rPr>
              <a:t>Geppo</a:t>
            </a:r>
            <a:r>
              <a:rPr lang="ja-JP" altLang="en-US" sz="1200" dirty="0">
                <a:solidFill>
                  <a:schemeClr val="tx1"/>
                </a:solidFill>
                <a:latin typeface="+mj-lt"/>
                <a:ea typeface="Meiryo UI" panose="020B0604030504040204" pitchFamily="50" charset="-128"/>
              </a:rPr>
              <a:t>の説明を聞く</a:t>
            </a:r>
            <a:endParaRPr lang="en-US" altLang="ja-JP" sz="1200" dirty="0">
              <a:solidFill>
                <a:schemeClr val="tx1"/>
              </a:solidFill>
              <a:latin typeface="+mj-lt"/>
              <a:ea typeface="Meiryo UI" panose="020B0604030504040204" pitchFamily="50" charset="-128"/>
            </a:endParaRPr>
          </a:p>
        </p:txBody>
      </p:sp>
      <p:sp>
        <p:nvSpPr>
          <p:cNvPr id="15" name="正方形/長方形 14"/>
          <p:cNvSpPr/>
          <p:nvPr/>
        </p:nvSpPr>
        <p:spPr>
          <a:xfrm>
            <a:off x="1216016" y="3997062"/>
            <a:ext cx="1933358" cy="29874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j-lt"/>
              <a:ea typeface="Meiryo UI" panose="020B0604030504040204" pitchFamily="50" charset="-128"/>
            </a:endParaRPr>
          </a:p>
        </p:txBody>
      </p:sp>
      <p:sp>
        <p:nvSpPr>
          <p:cNvPr id="16" name="正方形/長方形 15"/>
          <p:cNvSpPr/>
          <p:nvPr/>
        </p:nvSpPr>
        <p:spPr>
          <a:xfrm>
            <a:off x="3258318" y="1424107"/>
            <a:ext cx="2133214" cy="3796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j-lt"/>
                <a:ea typeface="Meiryo UI" panose="020B0604030504040204" pitchFamily="50" charset="-128"/>
              </a:rPr>
              <a:t>毎月</a:t>
            </a:r>
            <a:r>
              <a:rPr lang="en-US" altLang="ja-JP" sz="1400" b="1" dirty="0">
                <a:solidFill>
                  <a:schemeClr val="tx1"/>
                </a:solidFill>
                <a:latin typeface="+mj-lt"/>
                <a:ea typeface="Meiryo UI" panose="020B0604030504040204" pitchFamily="50" charset="-128"/>
              </a:rPr>
              <a:t>1</a:t>
            </a:r>
            <a:r>
              <a:rPr lang="ja-JP" altLang="en-US" sz="1400" b="1" dirty="0">
                <a:solidFill>
                  <a:schemeClr val="tx1"/>
                </a:solidFill>
                <a:latin typeface="+mj-lt"/>
                <a:ea typeface="Meiryo UI" panose="020B0604030504040204" pitchFamily="50" charset="-128"/>
              </a:rPr>
              <a:t>日</a:t>
            </a:r>
            <a:r>
              <a:rPr lang="en-US" altLang="ja-JP" sz="1400" b="1" dirty="0">
                <a:solidFill>
                  <a:schemeClr val="tx1"/>
                </a:solidFill>
                <a:latin typeface="+mj-lt"/>
                <a:ea typeface="Meiryo UI" panose="020B0604030504040204" pitchFamily="50" charset="-128"/>
              </a:rPr>
              <a:t>or15</a:t>
            </a:r>
            <a:r>
              <a:rPr lang="ja-JP" altLang="en-US" sz="1400" b="1" dirty="0">
                <a:solidFill>
                  <a:schemeClr val="tx1"/>
                </a:solidFill>
                <a:latin typeface="+mj-lt"/>
                <a:ea typeface="Meiryo UI" panose="020B0604030504040204" pitchFamily="50" charset="-128"/>
              </a:rPr>
              <a:t>日配信</a:t>
            </a:r>
          </a:p>
        </p:txBody>
      </p:sp>
      <p:sp>
        <p:nvSpPr>
          <p:cNvPr id="17" name="正方形/長方形 16"/>
          <p:cNvSpPr/>
          <p:nvPr/>
        </p:nvSpPr>
        <p:spPr>
          <a:xfrm>
            <a:off x="3258318" y="1891431"/>
            <a:ext cx="2133214" cy="939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err="1">
                <a:solidFill>
                  <a:schemeClr val="tx1"/>
                </a:solidFill>
                <a:latin typeface="+mj-lt"/>
                <a:ea typeface="Meiryo UI" panose="020B0604030504040204" pitchFamily="50" charset="-128"/>
              </a:rPr>
              <a:t>Geppo</a:t>
            </a:r>
            <a:r>
              <a:rPr lang="ja-JP" altLang="en-US" sz="1200" dirty="0">
                <a:solidFill>
                  <a:schemeClr val="tx1"/>
                </a:solidFill>
                <a:latin typeface="+mj-lt"/>
                <a:ea typeface="Meiryo UI" panose="020B0604030504040204" pitchFamily="50" charset="-128"/>
              </a:rPr>
              <a:t>の回答案内を送付</a:t>
            </a:r>
            <a:endParaRPr lang="en-US" altLang="ja-JP" sz="1200" dirty="0">
              <a:solidFill>
                <a:schemeClr val="tx1"/>
              </a:solidFill>
              <a:latin typeface="+mj-lt"/>
              <a:ea typeface="Meiryo UI" panose="020B0604030504040204" pitchFamily="50" charset="-128"/>
            </a:endParaRPr>
          </a:p>
        </p:txBody>
      </p:sp>
      <p:sp>
        <p:nvSpPr>
          <p:cNvPr id="19" name="正方形/長方形 18"/>
          <p:cNvSpPr/>
          <p:nvPr/>
        </p:nvSpPr>
        <p:spPr>
          <a:xfrm>
            <a:off x="3258318" y="8125650"/>
            <a:ext cx="2133214" cy="8680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err="1">
                <a:solidFill>
                  <a:schemeClr val="tx1"/>
                </a:solidFill>
                <a:latin typeface="+mj-lt"/>
                <a:ea typeface="Meiryo UI" panose="020B0604030504040204" pitchFamily="50" charset="-128"/>
              </a:rPr>
              <a:t>Geppo</a:t>
            </a:r>
            <a:r>
              <a:rPr lang="ja-JP" altLang="en-US" sz="1200" dirty="0">
                <a:solidFill>
                  <a:schemeClr val="tx1"/>
                </a:solidFill>
                <a:latin typeface="+mj-lt"/>
                <a:ea typeface="Meiryo UI" panose="020B0604030504040204" pitchFamily="50" charset="-128"/>
              </a:rPr>
              <a:t>に回答</a:t>
            </a:r>
            <a:endParaRPr lang="en-US" altLang="ja-JP" sz="1200" dirty="0">
              <a:solidFill>
                <a:schemeClr val="tx1"/>
              </a:solidFill>
              <a:latin typeface="+mj-lt"/>
              <a:ea typeface="Meiryo UI" panose="020B0604030504040204" pitchFamily="50" charset="-128"/>
            </a:endParaRPr>
          </a:p>
        </p:txBody>
      </p:sp>
      <p:sp>
        <p:nvSpPr>
          <p:cNvPr id="20" name="正方形/長方形 19"/>
          <p:cNvSpPr/>
          <p:nvPr/>
        </p:nvSpPr>
        <p:spPr>
          <a:xfrm>
            <a:off x="195039" y="2944877"/>
            <a:ext cx="912592" cy="939453"/>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err="1">
                <a:solidFill>
                  <a:schemeClr val="tx1"/>
                </a:solidFill>
                <a:latin typeface="+mj-lt"/>
                <a:ea typeface="Meiryo UI" panose="020B0604030504040204" pitchFamily="50" charset="-128"/>
              </a:rPr>
              <a:t>Geppo</a:t>
            </a:r>
            <a:endParaRPr lang="en-US" altLang="ja-JP" sz="1400" b="1" dirty="0">
              <a:solidFill>
                <a:schemeClr val="tx1"/>
              </a:solidFill>
              <a:latin typeface="+mj-lt"/>
              <a:ea typeface="Meiryo UI" panose="020B0604030504040204" pitchFamily="50" charset="-128"/>
            </a:endParaRPr>
          </a:p>
          <a:p>
            <a:pPr algn="ctr"/>
            <a:r>
              <a:rPr lang="ja-JP" altLang="en-US" sz="1400" b="1" dirty="0">
                <a:solidFill>
                  <a:schemeClr val="tx1"/>
                </a:solidFill>
                <a:latin typeface="+mj-lt"/>
                <a:ea typeface="Meiryo UI" panose="020B0604030504040204" pitchFamily="50" charset="-128"/>
              </a:rPr>
              <a:t>事務局</a:t>
            </a:r>
          </a:p>
        </p:txBody>
      </p:sp>
      <p:sp>
        <p:nvSpPr>
          <p:cNvPr id="21" name="正方形/長方形 20"/>
          <p:cNvSpPr/>
          <p:nvPr/>
        </p:nvSpPr>
        <p:spPr>
          <a:xfrm>
            <a:off x="1216016" y="2944878"/>
            <a:ext cx="1933358" cy="939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err="1">
                <a:solidFill>
                  <a:schemeClr val="tx1"/>
                </a:solidFill>
                <a:latin typeface="+mj-lt"/>
                <a:ea typeface="Meiryo UI" panose="020B0604030504040204" pitchFamily="50" charset="-128"/>
              </a:rPr>
              <a:t>Geppo</a:t>
            </a:r>
            <a:r>
              <a:rPr lang="ja-JP" altLang="en-US" sz="1200" dirty="0">
                <a:solidFill>
                  <a:schemeClr val="tx1"/>
                </a:solidFill>
                <a:latin typeface="+mj-lt"/>
                <a:ea typeface="Meiryo UI" panose="020B0604030504040204" pitchFamily="50" charset="-128"/>
              </a:rPr>
              <a:t>の説明</a:t>
            </a:r>
            <a:endParaRPr lang="en-US" altLang="ja-JP" sz="1200" dirty="0">
              <a:solidFill>
                <a:schemeClr val="tx1"/>
              </a:solidFill>
              <a:latin typeface="+mj-lt"/>
              <a:ea typeface="Meiryo UI" panose="020B0604030504040204" pitchFamily="50" charset="-128"/>
            </a:endParaRPr>
          </a:p>
          <a:p>
            <a:endParaRPr lang="en-US" altLang="ja-JP" sz="1200" dirty="0">
              <a:solidFill>
                <a:schemeClr val="tx1"/>
              </a:solidFill>
              <a:latin typeface="+mj-lt"/>
              <a:ea typeface="Meiryo UI" panose="020B0604030504040204" pitchFamily="50" charset="-128"/>
            </a:endParaRPr>
          </a:p>
          <a:p>
            <a:r>
              <a:rPr lang="ja-JP" altLang="en-US" sz="1200" dirty="0">
                <a:solidFill>
                  <a:schemeClr val="tx1"/>
                </a:solidFill>
                <a:latin typeface="+mj-lt"/>
                <a:ea typeface="Meiryo UI" panose="020B0604030504040204" pitchFamily="50" charset="-128"/>
              </a:rPr>
              <a:t>新卒＞研修中に</a:t>
            </a:r>
            <a:endParaRPr lang="en-US" altLang="ja-JP" sz="1200" dirty="0">
              <a:solidFill>
                <a:schemeClr val="tx1"/>
              </a:solidFill>
              <a:latin typeface="+mj-lt"/>
              <a:ea typeface="Meiryo UI" panose="020B0604030504040204" pitchFamily="50" charset="-128"/>
            </a:endParaRPr>
          </a:p>
          <a:p>
            <a:r>
              <a:rPr lang="ja-JP" altLang="en-US" sz="1200" dirty="0">
                <a:solidFill>
                  <a:schemeClr val="tx1"/>
                </a:solidFill>
                <a:latin typeface="+mj-lt"/>
                <a:ea typeface="Meiryo UI" panose="020B0604030504040204" pitchFamily="50" charset="-128"/>
              </a:rPr>
              <a:t>キャリア＞入社日に</a:t>
            </a:r>
            <a:endParaRPr lang="en-US" altLang="ja-JP" sz="1200" dirty="0">
              <a:solidFill>
                <a:schemeClr val="tx1"/>
              </a:solidFill>
              <a:latin typeface="+mj-lt"/>
              <a:ea typeface="Meiryo UI" panose="020B0604030504040204" pitchFamily="50" charset="-128"/>
            </a:endParaRPr>
          </a:p>
        </p:txBody>
      </p:sp>
      <p:sp>
        <p:nvSpPr>
          <p:cNvPr id="22" name="正方形/長方形 21"/>
          <p:cNvSpPr/>
          <p:nvPr/>
        </p:nvSpPr>
        <p:spPr>
          <a:xfrm>
            <a:off x="3258318" y="2944878"/>
            <a:ext cx="2133214" cy="939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j-lt"/>
              <a:ea typeface="Meiryo UI" panose="020B0604030504040204" pitchFamily="50" charset="-128"/>
            </a:endParaRPr>
          </a:p>
        </p:txBody>
      </p:sp>
      <p:sp>
        <p:nvSpPr>
          <p:cNvPr id="23" name="正方形/長方形 22"/>
          <p:cNvSpPr/>
          <p:nvPr/>
        </p:nvSpPr>
        <p:spPr>
          <a:xfrm>
            <a:off x="3270284" y="3997062"/>
            <a:ext cx="2121247" cy="29874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err="1">
                <a:solidFill>
                  <a:schemeClr val="tx1"/>
                </a:solidFill>
                <a:latin typeface="+mj-lt"/>
                <a:ea typeface="Meiryo UI" panose="020B0604030504040204" pitchFamily="50" charset="-128"/>
              </a:rPr>
              <a:t>Geppo</a:t>
            </a:r>
            <a:r>
              <a:rPr lang="ja-JP" altLang="en-US" sz="1200" dirty="0">
                <a:solidFill>
                  <a:schemeClr val="tx1"/>
                </a:solidFill>
                <a:latin typeface="+mj-lt"/>
                <a:ea typeface="Meiryo UI" panose="020B0604030504040204" pitchFamily="50" charset="-128"/>
              </a:rPr>
              <a:t>管理画面にログインし、アラートおよびコメントを確認</a:t>
            </a:r>
            <a:endParaRPr lang="en-US" altLang="ja-JP" sz="1200" dirty="0">
              <a:solidFill>
                <a:schemeClr val="tx1"/>
              </a:solidFill>
              <a:latin typeface="+mj-lt"/>
              <a:ea typeface="Meiryo UI" panose="020B0604030504040204" pitchFamily="50" charset="-128"/>
            </a:endParaRPr>
          </a:p>
          <a:p>
            <a:endParaRPr lang="en-US" altLang="ja-JP" sz="1200" dirty="0">
              <a:solidFill>
                <a:schemeClr val="tx1"/>
              </a:solidFill>
              <a:latin typeface="+mj-lt"/>
              <a:ea typeface="Meiryo UI" panose="020B0604030504040204" pitchFamily="50" charset="-128"/>
            </a:endParaRPr>
          </a:p>
          <a:p>
            <a:r>
              <a:rPr lang="ja-JP" altLang="en-US" sz="1200" dirty="0">
                <a:solidFill>
                  <a:schemeClr val="tx1"/>
                </a:solidFill>
                <a:latin typeface="+mj-lt"/>
                <a:ea typeface="Meiryo UI" panose="020B0604030504040204" pitchFamily="50" charset="-128"/>
              </a:rPr>
              <a:t>↓</a:t>
            </a:r>
            <a:endParaRPr lang="en-US" altLang="ja-JP" sz="1200" dirty="0">
              <a:solidFill>
                <a:schemeClr val="tx1"/>
              </a:solidFill>
              <a:latin typeface="+mj-lt"/>
              <a:ea typeface="Meiryo UI" panose="020B0604030504040204" pitchFamily="50" charset="-128"/>
            </a:endParaRPr>
          </a:p>
          <a:p>
            <a:endParaRPr lang="en-US" altLang="ja-JP" sz="1200" dirty="0">
              <a:solidFill>
                <a:schemeClr val="tx1"/>
              </a:solidFill>
              <a:latin typeface="+mj-lt"/>
              <a:ea typeface="Meiryo UI" panose="020B0604030504040204" pitchFamily="50" charset="-128"/>
            </a:endParaRPr>
          </a:p>
          <a:p>
            <a:r>
              <a:rPr lang="ja-JP" altLang="en-US" sz="1200" dirty="0">
                <a:solidFill>
                  <a:schemeClr val="tx1"/>
                </a:solidFill>
                <a:latin typeface="+mj-lt"/>
                <a:ea typeface="Meiryo UI" panose="020B0604030504040204" pitchFamily="50" charset="-128"/>
              </a:rPr>
              <a:t>各本部でフォロー者を決定し</a:t>
            </a:r>
            <a:endParaRPr lang="en-US" altLang="ja-JP" sz="1200" dirty="0">
              <a:solidFill>
                <a:schemeClr val="tx1"/>
              </a:solidFill>
              <a:latin typeface="+mj-lt"/>
              <a:ea typeface="Meiryo UI" panose="020B0604030504040204" pitchFamily="50" charset="-128"/>
            </a:endParaRPr>
          </a:p>
          <a:p>
            <a:r>
              <a:rPr lang="ja-JP" altLang="en-US" sz="1200" dirty="0">
                <a:solidFill>
                  <a:schemeClr val="tx1"/>
                </a:solidFill>
                <a:latin typeface="+mj-lt"/>
                <a:ea typeface="Meiryo UI" panose="020B0604030504040204" pitchFamily="50" charset="-128"/>
              </a:rPr>
              <a:t>対応を実施</a:t>
            </a:r>
            <a:endParaRPr lang="en-US" altLang="ja-JP" sz="1200" dirty="0">
              <a:solidFill>
                <a:schemeClr val="tx1"/>
              </a:solidFill>
              <a:latin typeface="+mj-lt"/>
              <a:ea typeface="Meiryo UI" panose="020B0604030504040204" pitchFamily="50" charset="-128"/>
            </a:endParaRPr>
          </a:p>
        </p:txBody>
      </p:sp>
      <p:sp>
        <p:nvSpPr>
          <p:cNvPr id="24" name="正方形/長方形 23"/>
          <p:cNvSpPr/>
          <p:nvPr/>
        </p:nvSpPr>
        <p:spPr>
          <a:xfrm>
            <a:off x="5535535" y="1424107"/>
            <a:ext cx="2133214" cy="3796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j-lt"/>
                <a:ea typeface="Meiryo UI" panose="020B0604030504040204" pitchFamily="50" charset="-128"/>
              </a:rPr>
              <a:t>配信から</a:t>
            </a:r>
            <a:r>
              <a:rPr lang="en-US" altLang="ja-JP" sz="1400" b="1" dirty="0">
                <a:solidFill>
                  <a:schemeClr val="tx1"/>
                </a:solidFill>
                <a:latin typeface="+mj-lt"/>
                <a:ea typeface="Meiryo UI" panose="020B0604030504040204" pitchFamily="50" charset="-128"/>
              </a:rPr>
              <a:t>2</a:t>
            </a:r>
            <a:r>
              <a:rPr lang="ja-JP" altLang="en-US" sz="1400" b="1" dirty="0">
                <a:solidFill>
                  <a:schemeClr val="tx1"/>
                </a:solidFill>
                <a:latin typeface="+mj-lt"/>
                <a:ea typeface="Meiryo UI" panose="020B0604030504040204" pitchFamily="50" charset="-128"/>
              </a:rPr>
              <a:t>週間後</a:t>
            </a:r>
          </a:p>
        </p:txBody>
      </p:sp>
      <p:sp>
        <p:nvSpPr>
          <p:cNvPr id="25" name="正方形/長方形 24"/>
          <p:cNvSpPr/>
          <p:nvPr/>
        </p:nvSpPr>
        <p:spPr>
          <a:xfrm>
            <a:off x="5535535" y="1891431"/>
            <a:ext cx="2133214" cy="939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err="1">
                <a:solidFill>
                  <a:schemeClr val="tx1"/>
                </a:solidFill>
                <a:latin typeface="+mj-lt"/>
                <a:ea typeface="Meiryo UI" panose="020B0604030504040204" pitchFamily="50" charset="-128"/>
              </a:rPr>
              <a:t>Geppo</a:t>
            </a:r>
            <a:r>
              <a:rPr lang="ja-JP" altLang="en-US" sz="1200" dirty="0">
                <a:solidFill>
                  <a:schemeClr val="tx1"/>
                </a:solidFill>
                <a:latin typeface="+mj-lt"/>
                <a:ea typeface="Meiryo UI" panose="020B0604030504040204" pitchFamily="50" charset="-128"/>
              </a:rPr>
              <a:t>から未回答者に対しては</a:t>
            </a:r>
            <a:r>
              <a:rPr lang="en-US" altLang="ja-JP" sz="1200" dirty="0">
                <a:solidFill>
                  <a:schemeClr val="tx1"/>
                </a:solidFill>
                <a:latin typeface="+mj-lt"/>
                <a:ea typeface="Meiryo UI" panose="020B0604030504040204" pitchFamily="50" charset="-128"/>
              </a:rPr>
              <a:t>2</a:t>
            </a:r>
            <a:r>
              <a:rPr lang="ja-JP" altLang="en-US" sz="1200" dirty="0">
                <a:solidFill>
                  <a:schemeClr val="tx1"/>
                </a:solidFill>
                <a:latin typeface="+mj-lt"/>
                <a:ea typeface="Meiryo UI" panose="020B0604030504040204" pitchFamily="50" charset="-128"/>
              </a:rPr>
              <a:t>営業日に</a:t>
            </a:r>
            <a:r>
              <a:rPr lang="en-US" altLang="ja-JP" sz="1200" dirty="0">
                <a:solidFill>
                  <a:schemeClr val="tx1"/>
                </a:solidFill>
                <a:latin typeface="+mj-lt"/>
                <a:ea typeface="Meiryo UI" panose="020B0604030504040204" pitchFamily="50" charset="-128"/>
              </a:rPr>
              <a:t>1</a:t>
            </a:r>
            <a:r>
              <a:rPr lang="ja-JP" altLang="en-US" sz="1200" dirty="0">
                <a:solidFill>
                  <a:schemeClr val="tx1"/>
                </a:solidFill>
                <a:latin typeface="+mj-lt"/>
                <a:ea typeface="Meiryo UI" panose="020B0604030504040204" pitchFamily="50" charset="-128"/>
              </a:rPr>
              <a:t>回計</a:t>
            </a:r>
            <a:r>
              <a:rPr lang="en-US" altLang="ja-JP" sz="1200" dirty="0">
                <a:solidFill>
                  <a:schemeClr val="tx1"/>
                </a:solidFill>
                <a:latin typeface="+mj-lt"/>
                <a:ea typeface="Meiryo UI" panose="020B0604030504040204" pitchFamily="50" charset="-128"/>
              </a:rPr>
              <a:t>4</a:t>
            </a:r>
            <a:r>
              <a:rPr lang="ja-JP" altLang="en-US" sz="1200" dirty="0">
                <a:solidFill>
                  <a:schemeClr val="tx1"/>
                </a:solidFill>
                <a:latin typeface="+mj-lt"/>
                <a:ea typeface="Meiryo UI" panose="020B0604030504040204" pitchFamily="50" charset="-128"/>
              </a:rPr>
              <a:t>回督促配信</a:t>
            </a:r>
            <a:endParaRPr lang="en-US" altLang="ja-JP" sz="1200" dirty="0">
              <a:solidFill>
                <a:schemeClr val="tx1"/>
              </a:solidFill>
              <a:latin typeface="+mj-lt"/>
              <a:ea typeface="Meiryo UI" panose="020B0604030504040204" pitchFamily="50" charset="-128"/>
            </a:endParaRPr>
          </a:p>
        </p:txBody>
      </p:sp>
      <p:sp>
        <p:nvSpPr>
          <p:cNvPr id="26" name="正方形/長方形 25"/>
          <p:cNvSpPr/>
          <p:nvPr/>
        </p:nvSpPr>
        <p:spPr>
          <a:xfrm>
            <a:off x="5535535" y="2944877"/>
            <a:ext cx="2133214" cy="939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j-lt"/>
              <a:ea typeface="Meiryo UI" panose="020B0604030504040204" pitchFamily="50" charset="-128"/>
            </a:endParaRPr>
          </a:p>
        </p:txBody>
      </p:sp>
      <p:sp>
        <p:nvSpPr>
          <p:cNvPr id="27" name="正方形/長方形 26"/>
          <p:cNvSpPr/>
          <p:nvPr/>
        </p:nvSpPr>
        <p:spPr>
          <a:xfrm>
            <a:off x="5535535" y="3997061"/>
            <a:ext cx="2133214" cy="29874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j-lt"/>
              <a:ea typeface="Meiryo UI" panose="020B0604030504040204" pitchFamily="50" charset="-128"/>
            </a:endParaRPr>
          </a:p>
        </p:txBody>
      </p:sp>
      <p:sp>
        <p:nvSpPr>
          <p:cNvPr id="28" name="正方形/長方形 27"/>
          <p:cNvSpPr/>
          <p:nvPr/>
        </p:nvSpPr>
        <p:spPr>
          <a:xfrm>
            <a:off x="5535535" y="8125650"/>
            <a:ext cx="2133214" cy="8680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j-lt"/>
                <a:ea typeface="Meiryo UI" panose="020B0604030504040204" pitchFamily="50" charset="-128"/>
              </a:rPr>
              <a:t>未回答者はリマインドで回答</a:t>
            </a:r>
            <a:endParaRPr lang="en-US" altLang="ja-JP" sz="1200" dirty="0">
              <a:solidFill>
                <a:schemeClr val="tx1"/>
              </a:solidFill>
              <a:latin typeface="+mj-lt"/>
              <a:ea typeface="Meiryo UI" panose="020B0604030504040204" pitchFamily="50" charset="-128"/>
            </a:endParaRPr>
          </a:p>
        </p:txBody>
      </p:sp>
      <p:sp>
        <p:nvSpPr>
          <p:cNvPr id="29" name="正方形/長方形 28"/>
          <p:cNvSpPr/>
          <p:nvPr/>
        </p:nvSpPr>
        <p:spPr>
          <a:xfrm>
            <a:off x="7812752" y="1424107"/>
            <a:ext cx="2133214" cy="3796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j-lt"/>
                <a:ea typeface="Meiryo UI" panose="020B0604030504040204" pitchFamily="50" charset="-128"/>
              </a:rPr>
              <a:t>配信から</a:t>
            </a:r>
            <a:r>
              <a:rPr lang="en-US" altLang="ja-JP" sz="1400" b="1" dirty="0">
                <a:solidFill>
                  <a:schemeClr val="tx1"/>
                </a:solidFill>
                <a:latin typeface="+mj-lt"/>
                <a:ea typeface="Meiryo UI" panose="020B0604030504040204" pitchFamily="50" charset="-128"/>
              </a:rPr>
              <a:t>3</a:t>
            </a:r>
            <a:r>
              <a:rPr lang="ja-JP" altLang="en-US" sz="1400" b="1" dirty="0">
                <a:solidFill>
                  <a:schemeClr val="tx1"/>
                </a:solidFill>
                <a:latin typeface="+mj-lt"/>
                <a:ea typeface="Meiryo UI" panose="020B0604030504040204" pitchFamily="50" charset="-128"/>
              </a:rPr>
              <a:t>週間後</a:t>
            </a:r>
          </a:p>
        </p:txBody>
      </p:sp>
      <p:sp>
        <p:nvSpPr>
          <p:cNvPr id="30" name="正方形/長方形 29"/>
          <p:cNvSpPr/>
          <p:nvPr/>
        </p:nvSpPr>
        <p:spPr>
          <a:xfrm>
            <a:off x="7812752" y="1891431"/>
            <a:ext cx="2133214" cy="939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j-lt"/>
              <a:ea typeface="Meiryo UI" panose="020B0604030504040204" pitchFamily="50" charset="-128"/>
            </a:endParaRPr>
          </a:p>
        </p:txBody>
      </p:sp>
      <p:sp>
        <p:nvSpPr>
          <p:cNvPr id="31" name="正方形/長方形 30"/>
          <p:cNvSpPr/>
          <p:nvPr/>
        </p:nvSpPr>
        <p:spPr>
          <a:xfrm>
            <a:off x="7812752" y="2944877"/>
            <a:ext cx="2133214" cy="939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err="1">
                <a:solidFill>
                  <a:schemeClr val="tx1"/>
                </a:solidFill>
                <a:latin typeface="+mj-lt"/>
                <a:ea typeface="Meiryo UI" panose="020B0604030504040204" pitchFamily="50" charset="-128"/>
              </a:rPr>
              <a:t>Geppo</a:t>
            </a:r>
            <a:r>
              <a:rPr lang="ja-JP" altLang="en-US" sz="1200" dirty="0">
                <a:solidFill>
                  <a:schemeClr val="tx1"/>
                </a:solidFill>
                <a:latin typeface="+mj-lt"/>
                <a:ea typeface="Meiryo UI" panose="020B0604030504040204" pitchFamily="50" charset="-128"/>
              </a:rPr>
              <a:t>管理画面より</a:t>
            </a:r>
            <a:endParaRPr lang="en-US" altLang="ja-JP" sz="1200" dirty="0">
              <a:solidFill>
                <a:schemeClr val="tx1"/>
              </a:solidFill>
              <a:latin typeface="+mj-lt"/>
              <a:ea typeface="Meiryo UI" panose="020B0604030504040204" pitchFamily="50" charset="-128"/>
            </a:endParaRPr>
          </a:p>
          <a:p>
            <a:r>
              <a:rPr lang="ja-JP" altLang="en-US" sz="1200" dirty="0">
                <a:solidFill>
                  <a:schemeClr val="tx1"/>
                </a:solidFill>
                <a:latin typeface="+mj-lt"/>
                <a:ea typeface="Meiryo UI" panose="020B0604030504040204" pitchFamily="50" charset="-128"/>
              </a:rPr>
              <a:t>フォロー状況確認</a:t>
            </a:r>
            <a:endParaRPr lang="en-US" altLang="ja-JP" sz="1200" dirty="0">
              <a:solidFill>
                <a:schemeClr val="tx1"/>
              </a:solidFill>
              <a:latin typeface="+mj-lt"/>
              <a:ea typeface="Meiryo UI" panose="020B0604030504040204" pitchFamily="50" charset="-128"/>
            </a:endParaRPr>
          </a:p>
          <a:p>
            <a:r>
              <a:rPr lang="ja-JP" altLang="en-US" sz="1200" dirty="0">
                <a:solidFill>
                  <a:schemeClr val="tx1"/>
                </a:solidFill>
                <a:latin typeface="+mj-lt"/>
                <a:ea typeface="Meiryo UI" panose="020B0604030504040204" pitchFamily="50" charset="-128"/>
              </a:rPr>
              <a:t>↓</a:t>
            </a:r>
            <a:endParaRPr lang="en-US" altLang="ja-JP" sz="1200" dirty="0">
              <a:solidFill>
                <a:schemeClr val="tx1"/>
              </a:solidFill>
              <a:latin typeface="+mj-lt"/>
              <a:ea typeface="Meiryo UI" panose="020B0604030504040204" pitchFamily="50" charset="-128"/>
            </a:endParaRPr>
          </a:p>
          <a:p>
            <a:r>
              <a:rPr lang="ja-JP" altLang="en-US" sz="1200" dirty="0">
                <a:solidFill>
                  <a:schemeClr val="tx1"/>
                </a:solidFill>
                <a:latin typeface="+mj-lt"/>
                <a:ea typeface="Meiryo UI" panose="020B0604030504040204" pitchFamily="50" charset="-128"/>
              </a:rPr>
              <a:t>未対応についての督促</a:t>
            </a:r>
            <a:endParaRPr lang="en-US" altLang="ja-JP" sz="1200" dirty="0">
              <a:solidFill>
                <a:schemeClr val="tx1"/>
              </a:solidFill>
              <a:latin typeface="+mj-lt"/>
              <a:ea typeface="Meiryo UI" panose="020B0604030504040204" pitchFamily="50" charset="-128"/>
            </a:endParaRPr>
          </a:p>
        </p:txBody>
      </p:sp>
      <p:sp>
        <p:nvSpPr>
          <p:cNvPr id="32" name="正方形/長方形 31"/>
          <p:cNvSpPr/>
          <p:nvPr/>
        </p:nvSpPr>
        <p:spPr>
          <a:xfrm>
            <a:off x="7812752" y="3997061"/>
            <a:ext cx="2133214" cy="29874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j-lt"/>
              <a:ea typeface="Meiryo UI" panose="020B0604030504040204" pitchFamily="50" charset="-128"/>
            </a:endParaRPr>
          </a:p>
        </p:txBody>
      </p:sp>
      <p:sp>
        <p:nvSpPr>
          <p:cNvPr id="34" name="正方形/長方形 33"/>
          <p:cNvSpPr/>
          <p:nvPr/>
        </p:nvSpPr>
        <p:spPr>
          <a:xfrm>
            <a:off x="10054910" y="1424107"/>
            <a:ext cx="2133214" cy="3796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j-lt"/>
                <a:ea typeface="Meiryo UI" panose="020B0604030504040204" pitchFamily="50" charset="-128"/>
              </a:rPr>
              <a:t>配信から</a:t>
            </a:r>
            <a:r>
              <a:rPr lang="en-US" altLang="ja-JP" sz="1400" b="1" dirty="0">
                <a:solidFill>
                  <a:schemeClr val="tx1"/>
                </a:solidFill>
                <a:latin typeface="+mj-lt"/>
                <a:ea typeface="Meiryo UI" panose="020B0604030504040204" pitchFamily="50" charset="-128"/>
              </a:rPr>
              <a:t>4</a:t>
            </a:r>
            <a:r>
              <a:rPr lang="ja-JP" altLang="en-US" sz="1400" b="1" dirty="0">
                <a:solidFill>
                  <a:schemeClr val="tx1"/>
                </a:solidFill>
                <a:latin typeface="+mj-lt"/>
                <a:ea typeface="Meiryo UI" panose="020B0604030504040204" pitchFamily="50" charset="-128"/>
              </a:rPr>
              <a:t>週間後</a:t>
            </a:r>
          </a:p>
        </p:txBody>
      </p:sp>
      <p:sp>
        <p:nvSpPr>
          <p:cNvPr id="35" name="正方形/長方形 34"/>
          <p:cNvSpPr/>
          <p:nvPr/>
        </p:nvSpPr>
        <p:spPr>
          <a:xfrm>
            <a:off x="10054910" y="1891431"/>
            <a:ext cx="2133214" cy="939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j-lt"/>
              <a:ea typeface="Meiryo UI" panose="020B0604030504040204" pitchFamily="50" charset="-128"/>
            </a:endParaRPr>
          </a:p>
        </p:txBody>
      </p:sp>
      <p:sp>
        <p:nvSpPr>
          <p:cNvPr id="36" name="正方形/長方形 35"/>
          <p:cNvSpPr/>
          <p:nvPr/>
        </p:nvSpPr>
        <p:spPr>
          <a:xfrm>
            <a:off x="10054910" y="2944877"/>
            <a:ext cx="2133214" cy="939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j-lt"/>
                <a:ea typeface="Meiryo UI" panose="020B0604030504040204" pitchFamily="50" charset="-128"/>
              </a:rPr>
              <a:t>月次の総括</a:t>
            </a:r>
            <a:endParaRPr lang="en-US" altLang="ja-JP" sz="1200" dirty="0">
              <a:solidFill>
                <a:schemeClr val="tx1"/>
              </a:solidFill>
              <a:latin typeface="+mj-lt"/>
              <a:ea typeface="Meiryo UI" panose="020B0604030504040204" pitchFamily="50" charset="-128"/>
            </a:endParaRPr>
          </a:p>
          <a:p>
            <a:r>
              <a:rPr lang="ja-JP" altLang="en-US" sz="1200" dirty="0">
                <a:solidFill>
                  <a:schemeClr val="tx1"/>
                </a:solidFill>
                <a:latin typeface="+mj-lt"/>
                <a:ea typeface="Meiryo UI" panose="020B0604030504040204" pitchFamily="50" charset="-128"/>
              </a:rPr>
              <a:t>↓</a:t>
            </a:r>
            <a:endParaRPr lang="en-US" altLang="ja-JP" sz="1200" dirty="0">
              <a:solidFill>
                <a:schemeClr val="tx1"/>
              </a:solidFill>
              <a:latin typeface="+mj-lt"/>
              <a:ea typeface="Meiryo UI" panose="020B0604030504040204" pitchFamily="50" charset="-128"/>
            </a:endParaRPr>
          </a:p>
          <a:p>
            <a:r>
              <a:rPr lang="ja-JP" altLang="en-US" sz="1200" dirty="0">
                <a:solidFill>
                  <a:schemeClr val="tx1"/>
                </a:solidFill>
                <a:latin typeface="+mj-lt"/>
                <a:ea typeface="Meiryo UI" panose="020B0604030504040204" pitchFamily="50" charset="-128"/>
              </a:rPr>
              <a:t>経営層へのレポート作成</a:t>
            </a:r>
            <a:endParaRPr lang="en-US" altLang="ja-JP" sz="1200" dirty="0">
              <a:solidFill>
                <a:schemeClr val="tx1"/>
              </a:solidFill>
              <a:latin typeface="+mj-lt"/>
              <a:ea typeface="Meiryo UI" panose="020B0604030504040204" pitchFamily="50" charset="-128"/>
            </a:endParaRPr>
          </a:p>
        </p:txBody>
      </p:sp>
      <p:sp>
        <p:nvSpPr>
          <p:cNvPr id="37" name="正方形/長方形 36"/>
          <p:cNvSpPr/>
          <p:nvPr/>
        </p:nvSpPr>
        <p:spPr>
          <a:xfrm>
            <a:off x="10054910" y="3997061"/>
            <a:ext cx="2133214" cy="29874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j-lt"/>
              <a:ea typeface="Meiryo UI" panose="020B0604030504040204" pitchFamily="50" charset="-128"/>
            </a:endParaRPr>
          </a:p>
        </p:txBody>
      </p:sp>
      <p:sp>
        <p:nvSpPr>
          <p:cNvPr id="39" name="正方形/長方形 38"/>
          <p:cNvSpPr/>
          <p:nvPr/>
        </p:nvSpPr>
        <p:spPr>
          <a:xfrm>
            <a:off x="1216016" y="7121067"/>
            <a:ext cx="1933358" cy="86803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j-lt"/>
              <a:ea typeface="Meiryo UI" panose="020B0604030504040204" pitchFamily="50" charset="-128"/>
            </a:endParaRPr>
          </a:p>
        </p:txBody>
      </p:sp>
      <p:sp>
        <p:nvSpPr>
          <p:cNvPr id="40" name="正方形/長方形 39"/>
          <p:cNvSpPr/>
          <p:nvPr/>
        </p:nvSpPr>
        <p:spPr>
          <a:xfrm>
            <a:off x="3258318" y="7121066"/>
            <a:ext cx="2133214" cy="8680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j-lt"/>
                <a:ea typeface="Meiryo UI" panose="020B0604030504040204" pitchFamily="50" charset="-128"/>
              </a:rPr>
              <a:t>必要に応じて対応</a:t>
            </a:r>
            <a:endParaRPr lang="en-US" altLang="ja-JP" sz="1200" dirty="0">
              <a:solidFill>
                <a:schemeClr val="tx1"/>
              </a:solidFill>
              <a:latin typeface="+mj-lt"/>
              <a:ea typeface="Meiryo UI" panose="020B0604030504040204" pitchFamily="50" charset="-128"/>
            </a:endParaRPr>
          </a:p>
        </p:txBody>
      </p:sp>
      <p:sp>
        <p:nvSpPr>
          <p:cNvPr id="41" name="正方形/長方形 40"/>
          <p:cNvSpPr/>
          <p:nvPr/>
        </p:nvSpPr>
        <p:spPr>
          <a:xfrm>
            <a:off x="5535535" y="7121066"/>
            <a:ext cx="2133214" cy="8680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j-lt"/>
              <a:ea typeface="Meiryo UI" panose="020B0604030504040204" pitchFamily="50" charset="-128"/>
            </a:endParaRPr>
          </a:p>
        </p:txBody>
      </p:sp>
      <p:sp>
        <p:nvSpPr>
          <p:cNvPr id="42" name="正方形/長方形 41"/>
          <p:cNvSpPr/>
          <p:nvPr/>
        </p:nvSpPr>
        <p:spPr>
          <a:xfrm>
            <a:off x="7812752" y="7121066"/>
            <a:ext cx="2133214" cy="8680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j-lt"/>
              <a:ea typeface="Meiryo UI" panose="020B0604030504040204" pitchFamily="50" charset="-128"/>
            </a:endParaRPr>
          </a:p>
        </p:txBody>
      </p:sp>
      <p:sp>
        <p:nvSpPr>
          <p:cNvPr id="43" name="正方形/長方形 42"/>
          <p:cNvSpPr/>
          <p:nvPr/>
        </p:nvSpPr>
        <p:spPr>
          <a:xfrm>
            <a:off x="10054910" y="7121066"/>
            <a:ext cx="2133214" cy="8680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j-lt"/>
              <a:ea typeface="Meiryo UI" panose="020B0604030504040204" pitchFamily="50" charset="-128"/>
            </a:endParaRPr>
          </a:p>
        </p:txBody>
      </p:sp>
      <p:sp>
        <p:nvSpPr>
          <p:cNvPr id="46" name="正方形/長方形 45"/>
          <p:cNvSpPr/>
          <p:nvPr/>
        </p:nvSpPr>
        <p:spPr>
          <a:xfrm>
            <a:off x="12297067" y="1424107"/>
            <a:ext cx="587813" cy="3796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j-lt"/>
                <a:ea typeface="Meiryo UI" panose="020B0604030504040204" pitchFamily="50" charset="-128"/>
              </a:rPr>
              <a:t>次月</a:t>
            </a:r>
          </a:p>
        </p:txBody>
      </p:sp>
      <p:sp>
        <p:nvSpPr>
          <p:cNvPr id="47" name="下矢印 46"/>
          <p:cNvSpPr/>
          <p:nvPr/>
        </p:nvSpPr>
        <p:spPr>
          <a:xfrm>
            <a:off x="5875303" y="3150440"/>
            <a:ext cx="1355856" cy="3712453"/>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dirty="0">
              <a:ln>
                <a:noFill/>
              </a:ln>
              <a:solidFill>
                <a:srgbClr val="FFFFFF"/>
              </a:solidFill>
              <a:effectLst/>
              <a:uFillTx/>
              <a:latin typeface="+mn-lt"/>
              <a:ea typeface="+mn-ea"/>
              <a:cs typeface="+mn-cs"/>
              <a:sym typeface="ヒラギノ角ゴ ProN W3"/>
            </a:endParaRPr>
          </a:p>
        </p:txBody>
      </p:sp>
      <p:sp>
        <p:nvSpPr>
          <p:cNvPr id="2" name="テキスト ボックス 1"/>
          <p:cNvSpPr txBox="1"/>
          <p:nvPr/>
        </p:nvSpPr>
        <p:spPr>
          <a:xfrm>
            <a:off x="6224936" y="3373281"/>
            <a:ext cx="656590" cy="2956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1"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部長以上＋事務局で</a:t>
            </a:r>
            <a:endParaRPr kumimoji="0" lang="en-US" altLang="ja-JP" sz="1800" b="1"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endParaRPr>
          </a:p>
          <a:p>
            <a:pPr marL="0" marR="0" indent="0" algn="ctr" defTabSz="584200" rtl="0" fontAlgn="auto" latinLnBrk="0" hangingPunct="0">
              <a:lnSpc>
                <a:spcPct val="100000"/>
              </a:lnSpc>
              <a:spcBef>
                <a:spcPts val="0"/>
              </a:spcBef>
              <a:spcAft>
                <a:spcPts val="0"/>
              </a:spcAft>
              <a:buClrTx/>
              <a:buSzTx/>
              <a:buFontTx/>
              <a:buNone/>
              <a:tabLst/>
            </a:pPr>
            <a:r>
              <a:rPr kumimoji="0" lang="en-US" altLang="ja-JP" sz="1800" b="1" i="0" u="none" strike="noStrike" cap="none" spc="0" normalizeH="0" baseline="0" dirty="0" err="1">
                <a:ln>
                  <a:noFill/>
                </a:ln>
                <a:solidFill>
                  <a:srgbClr val="000000"/>
                </a:solidFill>
                <a:effectLst/>
                <a:uFillTx/>
                <a:latin typeface="ヒラギノ角ゴ ProN W6"/>
                <a:ea typeface="ヒラギノ角ゴ ProN W6"/>
                <a:cs typeface="ヒラギノ角ゴ ProN W6"/>
                <a:sym typeface="ヒラギノ角ゴ ProN W6"/>
              </a:rPr>
              <a:t>Geppo</a:t>
            </a:r>
            <a:r>
              <a:rPr kumimoji="0" lang="ja-JP" altLang="en-US" sz="1800" b="1"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会議</a:t>
            </a:r>
          </a:p>
        </p:txBody>
      </p:sp>
      <p:sp>
        <p:nvSpPr>
          <p:cNvPr id="48" name="下矢印 47"/>
          <p:cNvSpPr/>
          <p:nvPr/>
        </p:nvSpPr>
        <p:spPr>
          <a:xfrm>
            <a:off x="3688579" y="6463765"/>
            <a:ext cx="1203456" cy="968965"/>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dirty="0">
              <a:ln>
                <a:noFill/>
              </a:ln>
              <a:solidFill>
                <a:srgbClr val="FFFFFF"/>
              </a:solidFill>
              <a:effectLst/>
              <a:uFillTx/>
              <a:latin typeface="+mn-lt"/>
              <a:ea typeface="+mn-ea"/>
              <a:cs typeface="+mn-cs"/>
              <a:sym typeface="ヒラギノ角ゴ ProN W3"/>
            </a:endParaRPr>
          </a:p>
        </p:txBody>
      </p:sp>
      <p:sp>
        <p:nvSpPr>
          <p:cNvPr id="45" name="テキスト ボックス 44"/>
          <p:cNvSpPr txBox="1"/>
          <p:nvPr/>
        </p:nvSpPr>
        <p:spPr>
          <a:xfrm>
            <a:off x="3005277" y="6699870"/>
            <a:ext cx="252560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ja-JP" altLang="en-US" sz="1200" dirty="0">
                <a:latin typeface="+mj-lt"/>
              </a:rPr>
              <a:t>本人の開示</a:t>
            </a:r>
            <a:r>
              <a:rPr lang="en-US" altLang="ja-JP" sz="1200" dirty="0">
                <a:latin typeface="+mj-lt"/>
              </a:rPr>
              <a:t>OK</a:t>
            </a:r>
            <a:r>
              <a:rPr lang="ja-JP" altLang="en-US" sz="1200" dirty="0">
                <a:latin typeface="+mj-lt"/>
              </a:rPr>
              <a:t>の場合</a:t>
            </a:r>
            <a:endParaRPr lang="en-US" altLang="ja-JP" sz="1200" dirty="0">
              <a:latin typeface="+mj-lt"/>
            </a:endParaRPr>
          </a:p>
          <a:p>
            <a:pPr marL="0" marR="0" indent="0" defTabSz="584200" rtl="0" fontAlgn="auto" latinLnBrk="0" hangingPunct="0">
              <a:lnSpc>
                <a:spcPct val="100000"/>
              </a:lnSpc>
              <a:spcBef>
                <a:spcPts val="0"/>
              </a:spcBef>
              <a:spcAft>
                <a:spcPts val="0"/>
              </a:spcAft>
              <a:buClrTx/>
              <a:buSzTx/>
              <a:buFontTx/>
              <a:buNone/>
              <a:tabLst/>
            </a:pPr>
            <a:r>
              <a:rPr lang="ja-JP" altLang="en-US" sz="1200" dirty="0">
                <a:latin typeface="+mj-lt"/>
              </a:rPr>
              <a:t>必要に応じて連携</a:t>
            </a:r>
            <a:endParaRPr kumimoji="0" lang="en-US" altLang="ja-JP" sz="1200" b="0" i="0" u="none" strike="noStrike" cap="none" spc="0" normalizeH="0" baseline="0" dirty="0">
              <a:ln>
                <a:noFill/>
              </a:ln>
              <a:solidFill>
                <a:srgbClr val="000000"/>
              </a:solidFill>
              <a:effectLst/>
              <a:uFillTx/>
              <a:latin typeface="+mj-lt"/>
              <a:sym typeface="ヒラギノ角ゴ ProN W6"/>
            </a:endParaRPr>
          </a:p>
        </p:txBody>
      </p:sp>
      <p:sp>
        <p:nvSpPr>
          <p:cNvPr id="49" name="正方形/長方形 48">
            <a:extLst>
              <a:ext uri="{FF2B5EF4-FFF2-40B4-BE49-F238E27FC236}">
                <a16:creationId xmlns:a16="http://schemas.microsoft.com/office/drawing/2014/main" id="{0B177832-534B-451D-A41B-A64D991339EF}"/>
              </a:ext>
            </a:extLst>
          </p:cNvPr>
          <p:cNvSpPr/>
          <p:nvPr/>
        </p:nvSpPr>
        <p:spPr>
          <a:xfrm>
            <a:off x="7196832" y="350395"/>
            <a:ext cx="2749134" cy="57679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fromWordArt="0" anchor="ctr" anchorCtr="0" forceAA="0" compatLnSpc="1">
            <a:prstTxWarp prst="textNoShape">
              <a:avLst/>
            </a:prstTxWarp>
            <a:spAutoFit/>
          </a:bodyPr>
          <a:lstStyle/>
          <a:p>
            <a:pPr defTabSz="830849"/>
            <a:r>
              <a:rPr lang="ja-JP" altLang="en-US" sz="2800" dirty="0">
                <a:solidFill>
                  <a:srgbClr val="FFFFFF"/>
                </a:solidFill>
                <a:latin typeface="+mn-lt"/>
                <a:ea typeface="+mn-ea"/>
                <a:cs typeface="+mn-cs"/>
                <a:sym typeface="ヒラギノ角ゴ ProN W3"/>
              </a:rPr>
              <a:t>現場主導の場合</a:t>
            </a:r>
          </a:p>
        </p:txBody>
      </p:sp>
      <p:sp>
        <p:nvSpPr>
          <p:cNvPr id="50" name="正方形/長方形 49">
            <a:extLst>
              <a:ext uri="{FF2B5EF4-FFF2-40B4-BE49-F238E27FC236}">
                <a16:creationId xmlns:a16="http://schemas.microsoft.com/office/drawing/2014/main" id="{F31A5AB6-D89E-4AAA-B5A7-E4A2A39DCFC9}"/>
              </a:ext>
            </a:extLst>
          </p:cNvPr>
          <p:cNvSpPr/>
          <p:nvPr/>
        </p:nvSpPr>
        <p:spPr>
          <a:xfrm>
            <a:off x="7812752" y="8125651"/>
            <a:ext cx="2133214" cy="8680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j-lt"/>
                <a:ea typeface="Meiryo UI" panose="020B0604030504040204" pitchFamily="50" charset="-128"/>
              </a:rPr>
              <a:t>要フォロー者は面談などを受ける</a:t>
            </a:r>
            <a:endParaRPr lang="en-US" altLang="ja-JP" sz="1200" dirty="0">
              <a:solidFill>
                <a:schemeClr val="tx1"/>
              </a:solidFill>
              <a:latin typeface="+mj-lt"/>
              <a:ea typeface="Meiryo UI" panose="020B0604030504040204" pitchFamily="50" charset="-128"/>
            </a:endParaRPr>
          </a:p>
        </p:txBody>
      </p:sp>
      <p:sp>
        <p:nvSpPr>
          <p:cNvPr id="51" name="正方形/長方形 50">
            <a:extLst>
              <a:ext uri="{FF2B5EF4-FFF2-40B4-BE49-F238E27FC236}">
                <a16:creationId xmlns:a16="http://schemas.microsoft.com/office/drawing/2014/main" id="{6488D23A-7843-4685-9EFB-AD75732794F1}"/>
              </a:ext>
            </a:extLst>
          </p:cNvPr>
          <p:cNvSpPr/>
          <p:nvPr/>
        </p:nvSpPr>
        <p:spPr>
          <a:xfrm>
            <a:off x="10054911" y="8125651"/>
            <a:ext cx="2133214" cy="8680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j-lt"/>
                <a:ea typeface="Meiryo UI" panose="020B0604030504040204" pitchFamily="50" charset="-128"/>
              </a:rPr>
              <a:t>要フォロー者は面談などを受ける</a:t>
            </a:r>
            <a:endParaRPr lang="en-US" altLang="ja-JP" sz="1200" dirty="0">
              <a:solidFill>
                <a:schemeClr val="tx1"/>
              </a:solidFill>
              <a:latin typeface="+mj-lt"/>
              <a:ea typeface="Meiryo UI" panose="020B0604030504040204" pitchFamily="50" charset="-128"/>
            </a:endParaRPr>
          </a:p>
        </p:txBody>
      </p:sp>
    </p:spTree>
    <p:extLst>
      <p:ext uri="{BB962C8B-B14F-4D97-AF65-F5344CB8AC3E}">
        <p14:creationId xmlns:p14="http://schemas.microsoft.com/office/powerpoint/2010/main" val="181149562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47628-DA5D-4908-96A7-29DF0B0B0F7B}"/>
              </a:ext>
            </a:extLst>
          </p:cNvPr>
          <p:cNvSpPr>
            <a:spLocks noGrp="1"/>
          </p:cNvSpPr>
          <p:nvPr>
            <p:ph type="title"/>
          </p:nvPr>
        </p:nvSpPr>
        <p:spPr>
          <a:xfrm>
            <a:off x="5255890" y="4593197"/>
            <a:ext cx="2486258" cy="553998"/>
          </a:xfrm>
        </p:spPr>
        <p:txBody>
          <a:bodyPr/>
          <a:lstStyle/>
          <a:p>
            <a:r>
              <a:rPr kumimoji="1" lang="en-US" altLang="ja-JP" dirty="0"/>
              <a:t>5.Geppo</a:t>
            </a:r>
            <a:r>
              <a:rPr kumimoji="1" lang="ja-JP" altLang="en-US" dirty="0"/>
              <a:t>概要</a:t>
            </a:r>
          </a:p>
        </p:txBody>
      </p:sp>
    </p:spTree>
    <p:extLst>
      <p:ext uri="{BB962C8B-B14F-4D97-AF65-F5344CB8AC3E}">
        <p14:creationId xmlns:p14="http://schemas.microsoft.com/office/powerpoint/2010/main" val="10790789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a:extLst>
              <a:ext uri="{FF2B5EF4-FFF2-40B4-BE49-F238E27FC236}">
                <a16:creationId xmlns:a16="http://schemas.microsoft.com/office/drawing/2014/main" id="{CFF27A3E-21A3-4555-8234-901E753F1C40}"/>
              </a:ext>
            </a:extLst>
          </p:cNvPr>
          <p:cNvSpPr>
            <a:spLocks noGrp="1"/>
          </p:cNvSpPr>
          <p:nvPr>
            <p:ph type="title"/>
          </p:nvPr>
        </p:nvSpPr>
        <p:spPr/>
        <p:txBody>
          <a:bodyPr>
            <a:normAutofit/>
          </a:bodyPr>
          <a:lstStyle/>
          <a:p>
            <a:r>
              <a:rPr lang="ja-JP" altLang="en-US" dirty="0"/>
              <a:t>「</a:t>
            </a:r>
            <a:r>
              <a:rPr lang="en-US" altLang="ja-JP" dirty="0" err="1"/>
              <a:t>Geppo</a:t>
            </a:r>
            <a:r>
              <a:rPr lang="ja-JP" altLang="en-US" dirty="0"/>
              <a:t>」概要</a:t>
            </a:r>
          </a:p>
        </p:txBody>
      </p:sp>
      <p:sp>
        <p:nvSpPr>
          <p:cNvPr id="55" name="正方形/長方形 19"/>
          <p:cNvSpPr/>
          <p:nvPr/>
        </p:nvSpPr>
        <p:spPr>
          <a:xfrm>
            <a:off x="784059" y="2057173"/>
            <a:ext cx="11465669" cy="6652112"/>
          </a:xfrm>
          <a:prstGeom prst="rect">
            <a:avLst/>
          </a:prstGeom>
          <a:no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latin typeface="+mn-ea"/>
            </a:endParaRPr>
          </a:p>
        </p:txBody>
      </p:sp>
      <p:sp>
        <p:nvSpPr>
          <p:cNvPr id="56" name="正方形/長方形 48"/>
          <p:cNvSpPr/>
          <p:nvPr/>
        </p:nvSpPr>
        <p:spPr>
          <a:xfrm>
            <a:off x="952524" y="7544652"/>
            <a:ext cx="1245942" cy="470142"/>
          </a:xfrm>
          <a:prstGeom prst="rect">
            <a:avLst/>
          </a:prstGeom>
          <a:solidFill>
            <a:schemeClr val="bg1"/>
          </a:solidFill>
          <a:ln w="19050">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37474F"/>
                </a:solidFill>
                <a:latin typeface="+mn-ea"/>
                <a:cs typeface="HGMaruGothicMPRO" charset="-128"/>
              </a:rPr>
              <a:t>回答促進</a:t>
            </a:r>
          </a:p>
        </p:txBody>
      </p:sp>
      <p:sp>
        <p:nvSpPr>
          <p:cNvPr id="57" name="正方形/長方形 49"/>
          <p:cNvSpPr/>
          <p:nvPr/>
        </p:nvSpPr>
        <p:spPr>
          <a:xfrm>
            <a:off x="2302379" y="7544652"/>
            <a:ext cx="1148124" cy="470142"/>
          </a:xfrm>
          <a:prstGeom prst="rect">
            <a:avLst/>
          </a:prstGeom>
          <a:solidFill>
            <a:schemeClr val="bg1"/>
          </a:solidFill>
          <a:ln w="19050">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37474F"/>
                </a:solidFill>
                <a:latin typeface="+mn-ea"/>
                <a:cs typeface="HGMaruGothicMPRO" charset="-128"/>
              </a:rPr>
              <a:t>回答配信</a:t>
            </a:r>
          </a:p>
        </p:txBody>
      </p:sp>
      <p:sp>
        <p:nvSpPr>
          <p:cNvPr id="58" name="正方形/長方形 50"/>
          <p:cNvSpPr/>
          <p:nvPr/>
        </p:nvSpPr>
        <p:spPr>
          <a:xfrm>
            <a:off x="3607171" y="7535779"/>
            <a:ext cx="1206661" cy="479015"/>
          </a:xfrm>
          <a:prstGeom prst="rect">
            <a:avLst/>
          </a:prstGeom>
          <a:solidFill>
            <a:schemeClr val="bg1"/>
          </a:solidFill>
          <a:ln w="19050">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37474F"/>
                </a:solidFill>
                <a:latin typeface="+mn-ea"/>
                <a:cs typeface="HGMaruGothicMPRO" charset="-128"/>
              </a:rPr>
              <a:t>アラート</a:t>
            </a:r>
          </a:p>
        </p:txBody>
      </p:sp>
      <p:grpSp>
        <p:nvGrpSpPr>
          <p:cNvPr id="59" name="グループ化 58">
            <a:extLst>
              <a:ext uri="{FF2B5EF4-FFF2-40B4-BE49-F238E27FC236}">
                <a16:creationId xmlns:a16="http://schemas.microsoft.com/office/drawing/2014/main" id="{EA063730-2CA2-7A4D-834B-0E4EC287A615}"/>
              </a:ext>
            </a:extLst>
          </p:cNvPr>
          <p:cNvGrpSpPr/>
          <p:nvPr/>
        </p:nvGrpSpPr>
        <p:grpSpPr>
          <a:xfrm>
            <a:off x="784060" y="3170839"/>
            <a:ext cx="4029773" cy="2730833"/>
            <a:chOff x="1432504" y="2460857"/>
            <a:chExt cx="3176072" cy="2219069"/>
          </a:xfrm>
        </p:grpSpPr>
        <p:pic>
          <p:nvPicPr>
            <p:cNvPr id="6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2504" y="2460857"/>
              <a:ext cx="3176072" cy="1972867"/>
            </a:xfrm>
            <a:prstGeom prst="rect">
              <a:avLst/>
            </a:prstGeom>
          </p:spPr>
        </p:pic>
        <p:sp>
          <p:nvSpPr>
            <p:cNvPr id="61" name="円/楕円 46"/>
            <p:cNvSpPr/>
            <p:nvPr/>
          </p:nvSpPr>
          <p:spPr>
            <a:xfrm>
              <a:off x="1971826" y="3819269"/>
              <a:ext cx="860657" cy="860657"/>
            </a:xfrm>
            <a:prstGeom prst="ellipse">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37474F"/>
                </a:solidFill>
                <a:latin typeface="+mn-ea"/>
              </a:endParaRPr>
            </a:p>
          </p:txBody>
        </p:sp>
        <p:sp>
          <p:nvSpPr>
            <p:cNvPr id="62" name="テキスト ボックス 47"/>
            <p:cNvSpPr txBox="1"/>
            <p:nvPr/>
          </p:nvSpPr>
          <p:spPr>
            <a:xfrm>
              <a:off x="1906921" y="4110361"/>
              <a:ext cx="990464" cy="247679"/>
            </a:xfrm>
            <a:prstGeom prst="rect">
              <a:avLst/>
            </a:prstGeom>
            <a:noFill/>
          </p:spPr>
          <p:txBody>
            <a:bodyPr wrap="square" rtlCol="0" anchor="ctr">
              <a:spAutoFit/>
            </a:bodyPr>
            <a:lstStyle/>
            <a:p>
              <a:pPr algn="ctr"/>
              <a:r>
                <a:rPr lang="ja-JP" altLang="en-US" sz="1200" b="1" dirty="0">
                  <a:solidFill>
                    <a:schemeClr val="bg1"/>
                  </a:solidFill>
                  <a:latin typeface="+mn-ea"/>
                  <a:cs typeface="HGMaruGothicMPRO" charset="-128"/>
                </a:rPr>
                <a:t>サーベイ</a:t>
              </a:r>
              <a:endParaRPr lang="en-US" altLang="ja-JP" sz="1200" b="1" dirty="0">
                <a:solidFill>
                  <a:schemeClr val="bg1"/>
                </a:solidFill>
                <a:latin typeface="+mn-ea"/>
                <a:cs typeface="HGMaruGothicMPRO" charset="-128"/>
              </a:endParaRPr>
            </a:p>
          </p:txBody>
        </p:sp>
        <p:sp>
          <p:nvSpPr>
            <p:cNvPr id="63" name="円/楕円 51"/>
            <p:cNvSpPr/>
            <p:nvPr/>
          </p:nvSpPr>
          <p:spPr>
            <a:xfrm>
              <a:off x="3373352" y="3819269"/>
              <a:ext cx="860657" cy="860657"/>
            </a:xfrm>
            <a:prstGeom prst="ellipse">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37474F"/>
                </a:solidFill>
                <a:latin typeface="+mn-ea"/>
              </a:endParaRPr>
            </a:p>
          </p:txBody>
        </p:sp>
        <p:sp>
          <p:nvSpPr>
            <p:cNvPr id="64" name="テキスト ボックス 52"/>
            <p:cNvSpPr txBox="1"/>
            <p:nvPr/>
          </p:nvSpPr>
          <p:spPr>
            <a:xfrm>
              <a:off x="3308447" y="4129838"/>
              <a:ext cx="990464" cy="247679"/>
            </a:xfrm>
            <a:prstGeom prst="rect">
              <a:avLst/>
            </a:prstGeom>
            <a:noFill/>
          </p:spPr>
          <p:txBody>
            <a:bodyPr wrap="square" rtlCol="0" anchor="ctr">
              <a:spAutoFit/>
            </a:bodyPr>
            <a:lstStyle/>
            <a:p>
              <a:pPr algn="ctr"/>
              <a:r>
                <a:rPr lang="ja-JP" altLang="en-US" sz="1200" b="1">
                  <a:solidFill>
                    <a:schemeClr val="bg1"/>
                  </a:solidFill>
                  <a:latin typeface="+mn-ea"/>
                  <a:cs typeface="HGMaruGothicMPRO" charset="-128"/>
                </a:rPr>
                <a:t>対応管理</a:t>
              </a:r>
              <a:endParaRPr lang="en-US" altLang="ja-JP" sz="1200" b="1" dirty="0">
                <a:solidFill>
                  <a:schemeClr val="bg1"/>
                </a:solidFill>
                <a:latin typeface="+mn-ea"/>
                <a:cs typeface="HGMaruGothicMPRO" charset="-128"/>
              </a:endParaRPr>
            </a:p>
          </p:txBody>
        </p:sp>
      </p:grpSp>
      <p:grpSp>
        <p:nvGrpSpPr>
          <p:cNvPr id="65" name="グループ化 64">
            <a:extLst>
              <a:ext uri="{FF2B5EF4-FFF2-40B4-BE49-F238E27FC236}">
                <a16:creationId xmlns:a16="http://schemas.microsoft.com/office/drawing/2014/main" id="{E8556945-F5B5-154D-BBD6-92CB2523D7AF}"/>
              </a:ext>
            </a:extLst>
          </p:cNvPr>
          <p:cNvGrpSpPr/>
          <p:nvPr/>
        </p:nvGrpSpPr>
        <p:grpSpPr>
          <a:xfrm>
            <a:off x="5023003" y="2214364"/>
            <a:ext cx="7001874" cy="6345020"/>
            <a:chOff x="4946942" y="2136308"/>
            <a:chExt cx="4115313" cy="2839037"/>
          </a:xfrm>
        </p:grpSpPr>
        <p:grpSp>
          <p:nvGrpSpPr>
            <p:cNvPr id="66" name="グループ化 65"/>
            <p:cNvGrpSpPr/>
            <p:nvPr/>
          </p:nvGrpSpPr>
          <p:grpSpPr>
            <a:xfrm>
              <a:off x="4956158" y="2136308"/>
              <a:ext cx="4098912" cy="864812"/>
              <a:chOff x="4956158" y="2360273"/>
              <a:chExt cx="4098912" cy="864812"/>
            </a:xfrm>
          </p:grpSpPr>
          <p:sp>
            <p:nvSpPr>
              <p:cNvPr id="75" name="テキスト ボックス 59"/>
              <p:cNvSpPr txBox="1"/>
              <p:nvPr/>
            </p:nvSpPr>
            <p:spPr>
              <a:xfrm>
                <a:off x="5898896" y="2494469"/>
                <a:ext cx="3156174" cy="454452"/>
              </a:xfrm>
              <a:prstGeom prst="rect">
                <a:avLst/>
              </a:prstGeom>
              <a:noFill/>
            </p:spPr>
            <p:txBody>
              <a:bodyPr wrap="square" rtlCol="0" anchor="t">
                <a:spAutoFit/>
              </a:bodyPr>
              <a:lstStyle/>
              <a:p>
                <a:r>
                  <a:rPr lang="ja-JP" altLang="en-US" sz="2000" b="1" dirty="0">
                    <a:solidFill>
                      <a:srgbClr val="37474F"/>
                    </a:solidFill>
                    <a:latin typeface="+mn-ea"/>
                    <a:cs typeface="HGMaruGothicMPRO" charset="-128"/>
                  </a:rPr>
                  <a:t>従業員は毎月たった</a:t>
                </a:r>
                <a:r>
                  <a:rPr lang="ja-JP" altLang="en-US" sz="2000" b="1" dirty="0">
                    <a:solidFill>
                      <a:srgbClr val="D81B60"/>
                    </a:solidFill>
                    <a:latin typeface="+mn-ea"/>
                    <a:cs typeface="HGMaruGothicMPRO" charset="-128"/>
                  </a:rPr>
                  <a:t>３問の設問（＋</a:t>
                </a:r>
                <a:r>
                  <a:rPr lang="en-US" altLang="ja-JP" sz="2000" b="1" dirty="0">
                    <a:solidFill>
                      <a:srgbClr val="D81B60"/>
                    </a:solidFill>
                    <a:latin typeface="+mn-ea"/>
                    <a:cs typeface="HGMaruGothicMPRO" charset="-128"/>
                  </a:rPr>
                  <a:t>α</a:t>
                </a:r>
                <a:r>
                  <a:rPr lang="ja-JP" altLang="en-US" sz="2000" b="1" dirty="0">
                    <a:solidFill>
                      <a:srgbClr val="D81B60"/>
                    </a:solidFill>
                    <a:latin typeface="+mn-ea"/>
                    <a:cs typeface="HGMaruGothicMPRO" charset="-128"/>
                  </a:rPr>
                  <a:t>）</a:t>
                </a:r>
                <a:r>
                  <a:rPr lang="ja-JP" altLang="en-US" sz="2000" b="1" dirty="0">
                    <a:solidFill>
                      <a:srgbClr val="37474F"/>
                    </a:solidFill>
                    <a:latin typeface="+mn-ea"/>
                    <a:cs typeface="HGMaruGothicMPRO" charset="-128"/>
                  </a:rPr>
                  <a:t>に回答するだけであるため、従業員に負荷をかけずに、毎月高い回答率を維持することが可能です。</a:t>
                </a:r>
                <a:endParaRPr lang="en-US" altLang="ja-JP" sz="2000" b="1" dirty="0">
                  <a:solidFill>
                    <a:srgbClr val="37474F"/>
                  </a:solidFill>
                  <a:latin typeface="+mn-ea"/>
                  <a:cs typeface="HGMaruGothicMPRO" charset="-128"/>
                </a:endParaRPr>
              </a:p>
            </p:txBody>
          </p:sp>
          <p:sp>
            <p:nvSpPr>
              <p:cNvPr id="76" name="正方形/長方形 39"/>
              <p:cNvSpPr/>
              <p:nvPr/>
            </p:nvSpPr>
            <p:spPr>
              <a:xfrm>
                <a:off x="4956158" y="2360273"/>
                <a:ext cx="869586" cy="864812"/>
              </a:xfrm>
              <a:prstGeom prst="rect">
                <a:avLst/>
              </a:prstGeom>
              <a:solidFill>
                <a:srgbClr val="D81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77" name="テキスト ボックス 40"/>
              <p:cNvSpPr txBox="1"/>
              <p:nvPr/>
            </p:nvSpPr>
            <p:spPr>
              <a:xfrm>
                <a:off x="4956158" y="2625087"/>
                <a:ext cx="874622" cy="316739"/>
              </a:xfrm>
              <a:prstGeom prst="rect">
                <a:avLst/>
              </a:prstGeom>
              <a:noFill/>
            </p:spPr>
            <p:txBody>
              <a:bodyPr wrap="square" rtlCol="0" anchor="ctr">
                <a:spAutoFit/>
              </a:bodyPr>
              <a:lstStyle/>
              <a:p>
                <a:pPr algn="ctr"/>
                <a:r>
                  <a:rPr lang="en-US" altLang="ja-JP" sz="2000" b="1" dirty="0">
                    <a:solidFill>
                      <a:schemeClr val="bg1"/>
                    </a:solidFill>
                    <a:latin typeface="+mn-ea"/>
                    <a:cs typeface="HGMaruGothicMPRO" charset="-128"/>
                  </a:rPr>
                  <a:t>3</a:t>
                </a:r>
                <a:r>
                  <a:rPr lang="ja-JP" altLang="en-US" sz="2000" b="1" dirty="0">
                    <a:solidFill>
                      <a:schemeClr val="bg1"/>
                    </a:solidFill>
                    <a:latin typeface="+mn-ea"/>
                    <a:cs typeface="HGMaruGothicMPRO" charset="-128"/>
                  </a:rPr>
                  <a:t>問の</a:t>
                </a:r>
                <a:endParaRPr lang="en-US" altLang="ja-JP" sz="2000" b="1" dirty="0">
                  <a:solidFill>
                    <a:schemeClr val="bg1"/>
                  </a:solidFill>
                  <a:latin typeface="+mn-ea"/>
                  <a:cs typeface="HGMaruGothicMPRO" charset="-128"/>
                </a:endParaRPr>
              </a:p>
              <a:p>
                <a:pPr algn="ctr"/>
                <a:r>
                  <a:rPr lang="ja-JP" altLang="en-US" sz="2000" b="1" dirty="0">
                    <a:solidFill>
                      <a:schemeClr val="bg1"/>
                    </a:solidFill>
                    <a:latin typeface="+mn-ea"/>
                    <a:cs typeface="HGMaruGothicMPRO" charset="-128"/>
                  </a:rPr>
                  <a:t>設問</a:t>
                </a:r>
                <a:endParaRPr lang="en-US" altLang="ja-JP" sz="2000" b="1" dirty="0">
                  <a:solidFill>
                    <a:schemeClr val="bg1"/>
                  </a:solidFill>
                  <a:latin typeface="+mn-ea"/>
                  <a:cs typeface="HGMaruGothicMPRO" charset="-128"/>
                </a:endParaRPr>
              </a:p>
            </p:txBody>
          </p:sp>
        </p:grpSp>
        <p:grpSp>
          <p:nvGrpSpPr>
            <p:cNvPr id="67" name="グループ化 66"/>
            <p:cNvGrpSpPr/>
            <p:nvPr/>
          </p:nvGrpSpPr>
          <p:grpSpPr>
            <a:xfrm>
              <a:off x="4946942" y="3140161"/>
              <a:ext cx="4108128" cy="864812"/>
              <a:chOff x="4956158" y="4878562"/>
              <a:chExt cx="4108128" cy="864812"/>
            </a:xfrm>
          </p:grpSpPr>
          <p:sp>
            <p:nvSpPr>
              <p:cNvPr id="72" name="テキスト ボックス 61"/>
              <p:cNvSpPr txBox="1"/>
              <p:nvPr/>
            </p:nvSpPr>
            <p:spPr>
              <a:xfrm>
                <a:off x="5908112" y="5005754"/>
                <a:ext cx="3156174" cy="454452"/>
              </a:xfrm>
              <a:prstGeom prst="rect">
                <a:avLst/>
              </a:prstGeom>
              <a:noFill/>
            </p:spPr>
            <p:txBody>
              <a:bodyPr wrap="square" rtlCol="0" anchor="t">
                <a:spAutoFit/>
              </a:bodyPr>
              <a:lstStyle/>
              <a:p>
                <a:r>
                  <a:rPr lang="ja-JP" altLang="en-US" sz="2000" b="1" dirty="0">
                    <a:solidFill>
                      <a:srgbClr val="37474F"/>
                    </a:solidFill>
                    <a:latin typeface="+mn-ea"/>
                    <a:cs typeface="HGMaruGothicMPRO" charset="-128"/>
                  </a:rPr>
                  <a:t>サーベイによって判明した課題や、その対応までを管理する機能を搭載しており、対応の履歴管理をウェブ上で一元管理することが可能です。</a:t>
                </a:r>
                <a:endParaRPr lang="en-US" altLang="ja-JP" sz="2000" b="1" dirty="0">
                  <a:solidFill>
                    <a:srgbClr val="37474F"/>
                  </a:solidFill>
                  <a:latin typeface="+mn-ea"/>
                  <a:cs typeface="HGMaruGothicMPRO" charset="-128"/>
                </a:endParaRPr>
              </a:p>
            </p:txBody>
          </p:sp>
          <p:sp>
            <p:nvSpPr>
              <p:cNvPr id="73" name="正方形/長方形 45"/>
              <p:cNvSpPr/>
              <p:nvPr/>
            </p:nvSpPr>
            <p:spPr>
              <a:xfrm>
                <a:off x="4956158" y="4878562"/>
                <a:ext cx="869586" cy="864812"/>
              </a:xfrm>
              <a:prstGeom prst="rect">
                <a:avLst/>
              </a:prstGeom>
              <a:solidFill>
                <a:srgbClr val="D81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74" name="テキスト ボックス 63"/>
              <p:cNvSpPr txBox="1"/>
              <p:nvPr/>
            </p:nvSpPr>
            <p:spPr>
              <a:xfrm>
                <a:off x="4956158" y="5145595"/>
                <a:ext cx="874622" cy="316739"/>
              </a:xfrm>
              <a:prstGeom prst="rect">
                <a:avLst/>
              </a:prstGeom>
              <a:noFill/>
            </p:spPr>
            <p:txBody>
              <a:bodyPr wrap="square" rtlCol="0" anchor="ctr">
                <a:spAutoFit/>
              </a:bodyPr>
              <a:lstStyle/>
              <a:p>
                <a:pPr algn="ctr"/>
                <a:r>
                  <a:rPr lang="ja-JP" altLang="en-US" sz="2000" b="1">
                    <a:solidFill>
                      <a:schemeClr val="bg1"/>
                    </a:solidFill>
                    <a:latin typeface="+mn-ea"/>
                    <a:cs typeface="HGMaruGothicMPRO" charset="-128"/>
                  </a:rPr>
                  <a:t>対応</a:t>
                </a:r>
                <a:endParaRPr lang="en-US" altLang="ja-JP" sz="2000" b="1" dirty="0">
                  <a:solidFill>
                    <a:schemeClr val="bg1"/>
                  </a:solidFill>
                  <a:latin typeface="+mn-ea"/>
                  <a:cs typeface="HGMaruGothicMPRO" charset="-128"/>
                </a:endParaRPr>
              </a:p>
              <a:p>
                <a:pPr algn="ctr"/>
                <a:r>
                  <a:rPr lang="ja-JP" altLang="en-US" sz="2000" b="1">
                    <a:solidFill>
                      <a:schemeClr val="bg1"/>
                    </a:solidFill>
                    <a:latin typeface="+mn-ea"/>
                    <a:cs typeface="HGMaruGothicMPRO" charset="-128"/>
                  </a:rPr>
                  <a:t>管理</a:t>
                </a:r>
                <a:endParaRPr lang="en-US" altLang="ja-JP" sz="2000" b="1" dirty="0">
                  <a:solidFill>
                    <a:schemeClr val="bg1"/>
                  </a:solidFill>
                  <a:latin typeface="+mn-ea"/>
                  <a:cs typeface="HGMaruGothicMPRO" charset="-128"/>
                </a:endParaRPr>
              </a:p>
            </p:txBody>
          </p:sp>
        </p:grpSp>
        <p:grpSp>
          <p:nvGrpSpPr>
            <p:cNvPr id="68" name="グループ化 67"/>
            <p:cNvGrpSpPr/>
            <p:nvPr/>
          </p:nvGrpSpPr>
          <p:grpSpPr>
            <a:xfrm>
              <a:off x="4956158" y="4136721"/>
              <a:ext cx="4106097" cy="838624"/>
              <a:chOff x="4956158" y="4878562"/>
              <a:chExt cx="4106097" cy="864812"/>
            </a:xfrm>
          </p:grpSpPr>
          <p:sp>
            <p:nvSpPr>
              <p:cNvPr id="69" name="テキスト ボックス 61"/>
              <p:cNvSpPr txBox="1"/>
              <p:nvPr/>
            </p:nvSpPr>
            <p:spPr>
              <a:xfrm>
                <a:off x="5906081" y="4960088"/>
                <a:ext cx="3156174" cy="610656"/>
              </a:xfrm>
              <a:prstGeom prst="rect">
                <a:avLst/>
              </a:prstGeom>
              <a:noFill/>
            </p:spPr>
            <p:txBody>
              <a:bodyPr wrap="square" rtlCol="0" anchor="t">
                <a:spAutoFit/>
              </a:bodyPr>
              <a:lstStyle/>
              <a:p>
                <a:r>
                  <a:rPr lang="ja-JP" altLang="en-US" sz="2000" b="1" dirty="0">
                    <a:solidFill>
                      <a:srgbClr val="37474F"/>
                    </a:solidFill>
                    <a:latin typeface="+mn-ea"/>
                    <a:cs typeface="HGMaruGothicMPRO" charset="-128"/>
                  </a:rPr>
                  <a:t>回答配信や促進、未回答者への入力アラートなど、サーベイによる手間のかかる作業を弊社オペレーションで解決し、作業負荷を最小限に抑制します。</a:t>
                </a:r>
                <a:endParaRPr lang="en-US" altLang="ja-JP" sz="2000" b="1" dirty="0">
                  <a:solidFill>
                    <a:srgbClr val="37474F"/>
                  </a:solidFill>
                  <a:latin typeface="+mn-ea"/>
                  <a:cs typeface="HGMaruGothicMPRO" charset="-128"/>
                </a:endParaRPr>
              </a:p>
            </p:txBody>
          </p:sp>
          <p:sp>
            <p:nvSpPr>
              <p:cNvPr id="70" name="正方形/長方形 45"/>
              <p:cNvSpPr/>
              <p:nvPr/>
            </p:nvSpPr>
            <p:spPr>
              <a:xfrm>
                <a:off x="4956158" y="4878562"/>
                <a:ext cx="869586" cy="864812"/>
              </a:xfrm>
              <a:prstGeom prst="rect">
                <a:avLst/>
              </a:prstGeom>
              <a:solidFill>
                <a:srgbClr val="D81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71" name="テキスト ボックス 63"/>
              <p:cNvSpPr txBox="1"/>
              <p:nvPr/>
            </p:nvSpPr>
            <p:spPr>
              <a:xfrm>
                <a:off x="4956158" y="5140649"/>
                <a:ext cx="874622" cy="326630"/>
              </a:xfrm>
              <a:prstGeom prst="rect">
                <a:avLst/>
              </a:prstGeom>
              <a:noFill/>
            </p:spPr>
            <p:txBody>
              <a:bodyPr wrap="square" rtlCol="0" anchor="ctr">
                <a:spAutoFit/>
              </a:bodyPr>
              <a:lstStyle/>
              <a:p>
                <a:pPr algn="ctr"/>
                <a:r>
                  <a:rPr lang="ja-JP" altLang="en-US" sz="2000" b="1">
                    <a:solidFill>
                      <a:schemeClr val="bg1"/>
                    </a:solidFill>
                    <a:latin typeface="+mn-ea"/>
                    <a:cs typeface="HGMaruGothicMPRO" charset="-128"/>
                  </a:rPr>
                  <a:t>オペレーション</a:t>
                </a:r>
                <a:endParaRPr lang="en-US" altLang="ja-JP" sz="2000" b="1" dirty="0">
                  <a:solidFill>
                    <a:schemeClr val="bg1"/>
                  </a:solidFill>
                  <a:latin typeface="+mn-ea"/>
                  <a:cs typeface="HGMaruGothicMPRO" charset="-128"/>
                </a:endParaRPr>
              </a:p>
            </p:txBody>
          </p:sp>
        </p:grpSp>
      </p:grpSp>
      <p:sp>
        <p:nvSpPr>
          <p:cNvPr id="78" name="正方形/長方形 49">
            <a:extLst>
              <a:ext uri="{FF2B5EF4-FFF2-40B4-BE49-F238E27FC236}">
                <a16:creationId xmlns:a16="http://schemas.microsoft.com/office/drawing/2014/main" id="{90BF5481-BE26-FB48-8F7D-605356C58C2A}"/>
              </a:ext>
            </a:extLst>
          </p:cNvPr>
          <p:cNvSpPr/>
          <p:nvPr/>
        </p:nvSpPr>
        <p:spPr>
          <a:xfrm>
            <a:off x="929083" y="6967503"/>
            <a:ext cx="3884750" cy="492506"/>
          </a:xfrm>
          <a:prstGeom prst="rect">
            <a:avLst/>
          </a:prstGeom>
          <a:solidFill>
            <a:srgbClr val="00BEB4"/>
          </a:solidFill>
          <a:ln w="1905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bg1"/>
                </a:solidFill>
                <a:latin typeface="+mn-ea"/>
                <a:cs typeface="HGMaruGothicMPRO" charset="-128"/>
              </a:rPr>
              <a:t>オペレーション</a:t>
            </a:r>
            <a:endParaRPr lang="ja-JP" altLang="en-US" sz="1200" b="1" dirty="0">
              <a:solidFill>
                <a:schemeClr val="bg1"/>
              </a:solidFill>
              <a:latin typeface="+mn-ea"/>
              <a:cs typeface="HGMaruGothicMPRO" charset="-128"/>
            </a:endParaRPr>
          </a:p>
        </p:txBody>
      </p:sp>
      <p:sp>
        <p:nvSpPr>
          <p:cNvPr id="79" name="テキスト ボックス 14">
            <a:extLst>
              <a:ext uri="{FF2B5EF4-FFF2-40B4-BE49-F238E27FC236}">
                <a16:creationId xmlns:a16="http://schemas.microsoft.com/office/drawing/2014/main" id="{886ED4DA-2968-3C40-9A74-A334FF18EB3F}"/>
              </a:ext>
            </a:extLst>
          </p:cNvPr>
          <p:cNvSpPr txBox="1"/>
          <p:nvPr/>
        </p:nvSpPr>
        <p:spPr>
          <a:xfrm>
            <a:off x="2144748" y="6045338"/>
            <a:ext cx="1559547" cy="477054"/>
          </a:xfrm>
          <a:prstGeom prst="rect">
            <a:avLst/>
          </a:prstGeom>
          <a:noFill/>
        </p:spPr>
        <p:txBody>
          <a:bodyPr wrap="square" rtlCol="0" anchor="t">
            <a:spAutoFit/>
          </a:bodyPr>
          <a:lstStyle/>
          <a:p>
            <a:pPr algn="ctr"/>
            <a:r>
              <a:rPr lang="ja-JP" altLang="en-US" sz="2500" b="1" dirty="0">
                <a:solidFill>
                  <a:srgbClr val="37474F"/>
                </a:solidFill>
                <a:latin typeface="+mn-ea"/>
                <a:cs typeface="HGMaruGothicMPRO" charset="-128"/>
              </a:rPr>
              <a:t>＋</a:t>
            </a:r>
            <a:endParaRPr lang="en-US" altLang="ja-JP" sz="2500" b="1" dirty="0">
              <a:solidFill>
                <a:srgbClr val="37474F"/>
              </a:solidFill>
              <a:latin typeface="+mn-ea"/>
              <a:cs typeface="HGMaruGothicMPRO" charset="-128"/>
            </a:endParaRPr>
          </a:p>
        </p:txBody>
      </p:sp>
    </p:spTree>
    <p:extLst>
      <p:ext uri="{BB962C8B-B14F-4D97-AF65-F5344CB8AC3E}">
        <p14:creationId xmlns:p14="http://schemas.microsoft.com/office/powerpoint/2010/main" val="244582138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a:extLst>
              <a:ext uri="{FF2B5EF4-FFF2-40B4-BE49-F238E27FC236}">
                <a16:creationId xmlns:a16="http://schemas.microsoft.com/office/drawing/2014/main" id="{CFF27A3E-21A3-4555-8234-901E753F1C40}"/>
              </a:ext>
            </a:extLst>
          </p:cNvPr>
          <p:cNvSpPr>
            <a:spLocks noGrp="1"/>
          </p:cNvSpPr>
          <p:nvPr>
            <p:ph type="title"/>
          </p:nvPr>
        </p:nvSpPr>
        <p:spPr/>
        <p:txBody>
          <a:bodyPr>
            <a:normAutofit/>
          </a:bodyPr>
          <a:lstStyle/>
          <a:p>
            <a:r>
              <a:rPr lang="ja-JP" altLang="en-US" dirty="0"/>
              <a:t>従業員の回答画面</a:t>
            </a:r>
          </a:p>
        </p:txBody>
      </p:sp>
      <p:pic>
        <p:nvPicPr>
          <p:cNvPr id="28" name="図 27">
            <a:extLst>
              <a:ext uri="{FF2B5EF4-FFF2-40B4-BE49-F238E27FC236}">
                <a16:creationId xmlns:a16="http://schemas.microsoft.com/office/drawing/2014/main" id="{1FB41A96-A191-4A21-B6AE-B97D8B03D9E1}"/>
              </a:ext>
            </a:extLst>
          </p:cNvPr>
          <p:cNvPicPr>
            <a:picLocks noChangeAspect="1"/>
          </p:cNvPicPr>
          <p:nvPr/>
        </p:nvPicPr>
        <p:blipFill>
          <a:blip r:embed="rId3"/>
          <a:stretch>
            <a:fillRect/>
          </a:stretch>
        </p:blipFill>
        <p:spPr>
          <a:xfrm>
            <a:off x="5814268" y="6604948"/>
            <a:ext cx="6886217" cy="1611668"/>
          </a:xfrm>
          <a:prstGeom prst="rect">
            <a:avLst/>
          </a:prstGeom>
        </p:spPr>
      </p:pic>
      <p:pic>
        <p:nvPicPr>
          <p:cNvPr id="29"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685" y="3344181"/>
            <a:ext cx="2465491" cy="5350114"/>
          </a:xfrm>
          <a:prstGeom prst="rect">
            <a:avLst/>
          </a:prstGeom>
        </p:spPr>
      </p:pic>
      <p:cxnSp>
        <p:nvCxnSpPr>
          <p:cNvPr id="30" name="直線コネクタ 16"/>
          <p:cNvCxnSpPr>
            <a:cxnSpLocks/>
            <a:stCxn id="32" idx="3"/>
            <a:endCxn id="43" idx="1"/>
          </p:cNvCxnSpPr>
          <p:nvPr/>
        </p:nvCxnSpPr>
        <p:spPr>
          <a:xfrm flipV="1">
            <a:off x="2743200" y="4316330"/>
            <a:ext cx="2043131" cy="849382"/>
          </a:xfrm>
          <a:prstGeom prst="line">
            <a:avLst/>
          </a:prstGeom>
          <a:ln w="19050">
            <a:solidFill>
              <a:srgbClr val="D81B60"/>
            </a:solidFill>
            <a:prstDash val="solid"/>
          </a:ln>
        </p:spPr>
        <p:style>
          <a:lnRef idx="1">
            <a:schemeClr val="accent1"/>
          </a:lnRef>
          <a:fillRef idx="0">
            <a:schemeClr val="accent1"/>
          </a:fillRef>
          <a:effectRef idx="0">
            <a:schemeClr val="accent1"/>
          </a:effectRef>
          <a:fontRef idx="minor">
            <a:schemeClr val="tx1"/>
          </a:fontRef>
        </p:style>
      </p:cxnSp>
      <p:sp>
        <p:nvSpPr>
          <p:cNvPr id="31" name="テキスト ボックス 5"/>
          <p:cNvSpPr txBox="1"/>
          <p:nvPr/>
        </p:nvSpPr>
        <p:spPr>
          <a:xfrm>
            <a:off x="2975610" y="1910804"/>
            <a:ext cx="9421255" cy="1200329"/>
          </a:xfrm>
          <a:prstGeom prst="rect">
            <a:avLst/>
          </a:prstGeom>
          <a:noFill/>
        </p:spPr>
        <p:txBody>
          <a:bodyPr wrap="square" rtlCol="0" anchor="ctr">
            <a:spAutoFit/>
          </a:bodyPr>
          <a:lstStyle/>
          <a:p>
            <a:pPr algn="ctr"/>
            <a:r>
              <a:rPr lang="en-US" altLang="ja-JP" dirty="0" err="1">
                <a:solidFill>
                  <a:srgbClr val="37474F"/>
                </a:solidFill>
                <a:latin typeface="+mn-ea"/>
                <a:cs typeface="HGMaruGothicMPRO" charset="-128"/>
              </a:rPr>
              <a:t>Geppo</a:t>
            </a:r>
            <a:r>
              <a:rPr lang="ja-JP" altLang="en-US" dirty="0">
                <a:solidFill>
                  <a:srgbClr val="37474F"/>
                </a:solidFill>
                <a:latin typeface="+mn-ea"/>
                <a:cs typeface="HGMaruGothicMPRO" charset="-128"/>
              </a:rPr>
              <a:t>では入力率を高めるため、</a:t>
            </a:r>
          </a:p>
          <a:p>
            <a:pPr algn="ctr"/>
            <a:r>
              <a:rPr lang="ja-JP" altLang="en-US" u="sng" dirty="0">
                <a:solidFill>
                  <a:srgbClr val="37474F"/>
                </a:solidFill>
                <a:latin typeface="+mn-ea"/>
                <a:cs typeface="HGMaruGothicMPRO" charset="-128"/>
              </a:rPr>
              <a:t>ログイン不要</a:t>
            </a:r>
            <a:r>
              <a:rPr lang="ja-JP" altLang="en-US" dirty="0">
                <a:solidFill>
                  <a:srgbClr val="37474F"/>
                </a:solidFill>
                <a:latin typeface="+mn-ea"/>
                <a:cs typeface="HGMaruGothicMPRO" charset="-128"/>
              </a:rPr>
              <a:t>かつ、</a:t>
            </a:r>
            <a:r>
              <a:rPr lang="ja-JP" altLang="en-US" u="sng" dirty="0">
                <a:solidFill>
                  <a:srgbClr val="37474F"/>
                </a:solidFill>
                <a:latin typeface="+mn-ea"/>
                <a:cs typeface="HGMaruGothicMPRO" charset="-128"/>
              </a:rPr>
              <a:t>天気マーク</a:t>
            </a:r>
            <a:r>
              <a:rPr lang="ja-JP" altLang="en-US" dirty="0">
                <a:solidFill>
                  <a:srgbClr val="37474F"/>
                </a:solidFill>
                <a:latin typeface="+mn-ea"/>
                <a:cs typeface="HGMaruGothicMPRO" charset="-128"/>
              </a:rPr>
              <a:t>で回答することができ、</a:t>
            </a:r>
            <a:endParaRPr lang="en-US" altLang="ja-JP" dirty="0">
              <a:solidFill>
                <a:srgbClr val="37474F"/>
              </a:solidFill>
              <a:latin typeface="+mn-ea"/>
              <a:cs typeface="HGMaruGothicMPRO" charset="-128"/>
            </a:endParaRPr>
          </a:p>
          <a:p>
            <a:pPr algn="ctr"/>
            <a:r>
              <a:rPr lang="ja-JP" altLang="en-US" dirty="0">
                <a:solidFill>
                  <a:srgbClr val="37474F"/>
                </a:solidFill>
                <a:latin typeface="+mn-ea"/>
                <a:cs typeface="HGMaruGothicMPRO" charset="-128"/>
              </a:rPr>
              <a:t>従業員の方にかんたんに回答できる</a:t>
            </a:r>
          </a:p>
        </p:txBody>
      </p:sp>
      <p:sp>
        <p:nvSpPr>
          <p:cNvPr id="32" name="Rectangle 1"/>
          <p:cNvSpPr/>
          <p:nvPr/>
        </p:nvSpPr>
        <p:spPr>
          <a:xfrm>
            <a:off x="1000346" y="3677021"/>
            <a:ext cx="1742854" cy="2977382"/>
          </a:xfrm>
          <a:prstGeom prst="rect">
            <a:avLst/>
          </a:prstGeom>
          <a:noFill/>
          <a:ln w="19050">
            <a:solidFill>
              <a:srgbClr val="D81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nvGrpSpPr>
          <p:cNvPr id="33" name="グループ化 32">
            <a:extLst>
              <a:ext uri="{FF2B5EF4-FFF2-40B4-BE49-F238E27FC236}">
                <a16:creationId xmlns:a16="http://schemas.microsoft.com/office/drawing/2014/main" id="{59A58514-9C5B-4ED0-9E80-9806A069577F}"/>
              </a:ext>
            </a:extLst>
          </p:cNvPr>
          <p:cNvGrpSpPr/>
          <p:nvPr/>
        </p:nvGrpSpPr>
        <p:grpSpPr>
          <a:xfrm>
            <a:off x="4786331" y="3426844"/>
            <a:ext cx="6730115" cy="1778972"/>
            <a:chOff x="2678815" y="2550939"/>
            <a:chExt cx="6730115" cy="1778972"/>
          </a:xfrm>
        </p:grpSpPr>
        <p:sp>
          <p:nvSpPr>
            <p:cNvPr id="34" name="正方形/長方形 100">
              <a:extLst>
                <a:ext uri="{FF2B5EF4-FFF2-40B4-BE49-F238E27FC236}">
                  <a16:creationId xmlns:a16="http://schemas.microsoft.com/office/drawing/2014/main" id="{C7FC015C-9375-4450-A296-3B3A7E0C87ED}"/>
                </a:ext>
              </a:extLst>
            </p:cNvPr>
            <p:cNvSpPr/>
            <p:nvPr/>
          </p:nvSpPr>
          <p:spPr>
            <a:xfrm>
              <a:off x="2801601" y="2694246"/>
              <a:ext cx="419113" cy="392037"/>
            </a:xfrm>
            <a:prstGeom prst="rect">
              <a:avLst/>
            </a:prstGeom>
            <a:solidFill>
              <a:srgbClr val="37474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bg1"/>
                  </a:solidFill>
                  <a:latin typeface="+mn-ea"/>
                  <a:cs typeface="HGMaruGothicMPRO" charset="-128"/>
                </a:rPr>
                <a:t>Q1</a:t>
              </a:r>
              <a:endParaRPr lang="ja-JP" altLang="en-US" sz="1200" b="1" dirty="0">
                <a:solidFill>
                  <a:schemeClr val="bg1"/>
                </a:solidFill>
                <a:latin typeface="+mn-ea"/>
                <a:cs typeface="HGMaruGothicMPRO" charset="-128"/>
              </a:endParaRPr>
            </a:p>
          </p:txBody>
        </p:sp>
        <p:sp>
          <p:nvSpPr>
            <p:cNvPr id="35" name="正方形/長方形 101">
              <a:extLst>
                <a:ext uri="{FF2B5EF4-FFF2-40B4-BE49-F238E27FC236}">
                  <a16:creationId xmlns:a16="http://schemas.microsoft.com/office/drawing/2014/main" id="{AA87FF43-42AA-42E8-BCA9-5E56C6A2AC43}"/>
                </a:ext>
              </a:extLst>
            </p:cNvPr>
            <p:cNvSpPr/>
            <p:nvPr/>
          </p:nvSpPr>
          <p:spPr>
            <a:xfrm>
              <a:off x="2801601" y="3247910"/>
              <a:ext cx="419113" cy="392037"/>
            </a:xfrm>
            <a:prstGeom prst="rect">
              <a:avLst/>
            </a:prstGeom>
            <a:solidFill>
              <a:srgbClr val="37474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bg1"/>
                  </a:solidFill>
                  <a:latin typeface="+mn-ea"/>
                  <a:cs typeface="HGMaruGothicMPRO" charset="-128"/>
                </a:rPr>
                <a:t>Q2</a:t>
              </a:r>
              <a:endParaRPr lang="ja-JP" altLang="en-US" sz="1200" b="1" dirty="0">
                <a:solidFill>
                  <a:schemeClr val="bg1"/>
                </a:solidFill>
                <a:latin typeface="+mn-ea"/>
                <a:cs typeface="HGMaruGothicMPRO" charset="-128"/>
              </a:endParaRPr>
            </a:p>
          </p:txBody>
        </p:sp>
        <p:sp>
          <p:nvSpPr>
            <p:cNvPr id="36" name="正方形/長方形 103">
              <a:extLst>
                <a:ext uri="{FF2B5EF4-FFF2-40B4-BE49-F238E27FC236}">
                  <a16:creationId xmlns:a16="http://schemas.microsoft.com/office/drawing/2014/main" id="{75DE3251-AFDA-4C55-B163-1D55AB804A33}"/>
                </a:ext>
              </a:extLst>
            </p:cNvPr>
            <p:cNvSpPr/>
            <p:nvPr/>
          </p:nvSpPr>
          <p:spPr>
            <a:xfrm>
              <a:off x="2801601" y="3792642"/>
              <a:ext cx="419113" cy="392037"/>
            </a:xfrm>
            <a:prstGeom prst="rect">
              <a:avLst/>
            </a:prstGeom>
            <a:solidFill>
              <a:srgbClr val="37474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bg1"/>
                  </a:solidFill>
                  <a:latin typeface="+mn-ea"/>
                  <a:cs typeface="HGMaruGothicMPRO" charset="-128"/>
                </a:rPr>
                <a:t>Q3</a:t>
              </a:r>
              <a:endParaRPr lang="ja-JP" altLang="en-US" sz="1200" b="1" dirty="0">
                <a:solidFill>
                  <a:schemeClr val="bg1"/>
                </a:solidFill>
                <a:latin typeface="+mn-ea"/>
                <a:cs typeface="HGMaruGothicMPRO" charset="-128"/>
              </a:endParaRPr>
            </a:p>
          </p:txBody>
        </p:sp>
        <p:sp>
          <p:nvSpPr>
            <p:cNvPr id="37" name="正方形/長方形 104">
              <a:extLst>
                <a:ext uri="{FF2B5EF4-FFF2-40B4-BE49-F238E27FC236}">
                  <a16:creationId xmlns:a16="http://schemas.microsoft.com/office/drawing/2014/main" id="{347B5DD9-7E4F-42AB-BAA6-608177160A8E}"/>
                </a:ext>
              </a:extLst>
            </p:cNvPr>
            <p:cNvSpPr/>
            <p:nvPr/>
          </p:nvSpPr>
          <p:spPr>
            <a:xfrm>
              <a:off x="3217233" y="2694246"/>
              <a:ext cx="1009096" cy="392037"/>
            </a:xfrm>
            <a:prstGeom prst="rect">
              <a:avLst/>
            </a:prstGeom>
            <a:solidFill>
              <a:srgbClr val="00BEB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bg1"/>
                  </a:solidFill>
                  <a:latin typeface="+mn-ea"/>
                  <a:cs typeface="HGMaruGothicMPRO" charset="-128"/>
                </a:rPr>
                <a:t>仕事</a:t>
              </a:r>
            </a:p>
          </p:txBody>
        </p:sp>
        <p:sp>
          <p:nvSpPr>
            <p:cNvPr id="38" name="正方形/長方形 105">
              <a:extLst>
                <a:ext uri="{FF2B5EF4-FFF2-40B4-BE49-F238E27FC236}">
                  <a16:creationId xmlns:a16="http://schemas.microsoft.com/office/drawing/2014/main" id="{70D185EC-8B5B-4057-812A-A4F031EFD62C}"/>
                </a:ext>
              </a:extLst>
            </p:cNvPr>
            <p:cNvSpPr/>
            <p:nvPr/>
          </p:nvSpPr>
          <p:spPr>
            <a:xfrm>
              <a:off x="3217233" y="3247910"/>
              <a:ext cx="1009096" cy="392037"/>
            </a:xfrm>
            <a:prstGeom prst="rect">
              <a:avLst/>
            </a:prstGeom>
            <a:solidFill>
              <a:srgbClr val="00BEB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bg1"/>
                  </a:solidFill>
                  <a:latin typeface="+mn-ea"/>
                  <a:cs typeface="HGMaruGothicMPRO" charset="-128"/>
                </a:rPr>
                <a:t>対人</a:t>
              </a:r>
            </a:p>
          </p:txBody>
        </p:sp>
        <p:sp>
          <p:nvSpPr>
            <p:cNvPr id="39" name="正方形/長方形 106">
              <a:extLst>
                <a:ext uri="{FF2B5EF4-FFF2-40B4-BE49-F238E27FC236}">
                  <a16:creationId xmlns:a16="http://schemas.microsoft.com/office/drawing/2014/main" id="{53FDCA36-6A3B-4849-AB3F-984BC7F818E1}"/>
                </a:ext>
              </a:extLst>
            </p:cNvPr>
            <p:cNvSpPr/>
            <p:nvPr/>
          </p:nvSpPr>
          <p:spPr>
            <a:xfrm>
              <a:off x="3217233" y="3792642"/>
              <a:ext cx="1009096" cy="392037"/>
            </a:xfrm>
            <a:prstGeom prst="rect">
              <a:avLst/>
            </a:prstGeom>
            <a:solidFill>
              <a:srgbClr val="00BEB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bg1"/>
                  </a:solidFill>
                  <a:latin typeface="+mn-ea"/>
                  <a:cs typeface="HGMaruGothicMPRO" charset="-128"/>
                </a:rPr>
                <a:t>健康</a:t>
              </a:r>
            </a:p>
          </p:txBody>
        </p:sp>
        <p:sp>
          <p:nvSpPr>
            <p:cNvPr id="40" name="テキスト ボックス 107">
              <a:extLst>
                <a:ext uri="{FF2B5EF4-FFF2-40B4-BE49-F238E27FC236}">
                  <a16:creationId xmlns:a16="http://schemas.microsoft.com/office/drawing/2014/main" id="{40CEC5A8-E961-4BD8-8407-140553E73A23}"/>
                </a:ext>
              </a:extLst>
            </p:cNvPr>
            <p:cNvSpPr txBox="1"/>
            <p:nvPr/>
          </p:nvSpPr>
          <p:spPr>
            <a:xfrm>
              <a:off x="4217238" y="2733003"/>
              <a:ext cx="5182601" cy="400110"/>
            </a:xfrm>
            <a:prstGeom prst="rect">
              <a:avLst/>
            </a:prstGeom>
            <a:noFill/>
          </p:spPr>
          <p:txBody>
            <a:bodyPr wrap="square" rtlCol="0" anchor="t">
              <a:spAutoFit/>
            </a:bodyPr>
            <a:lstStyle/>
            <a:p>
              <a:r>
                <a:rPr lang="ja-JP" altLang="en-US" sz="2000" b="1" dirty="0">
                  <a:solidFill>
                    <a:srgbClr val="37474F"/>
                  </a:solidFill>
                  <a:latin typeface="+mn-ea"/>
                  <a:cs typeface="HGMaruGothicMPRO" charset="-128"/>
                </a:rPr>
                <a:t>仕事に対する満足度はいかがですか？</a:t>
              </a:r>
              <a:endParaRPr lang="en-US" altLang="ja-JP" sz="2000" b="1" dirty="0">
                <a:solidFill>
                  <a:srgbClr val="37474F"/>
                </a:solidFill>
                <a:latin typeface="+mn-ea"/>
                <a:cs typeface="HGMaruGothicMPRO" charset="-128"/>
              </a:endParaRPr>
            </a:p>
          </p:txBody>
        </p:sp>
        <p:sp>
          <p:nvSpPr>
            <p:cNvPr id="41" name="テキスト ボックス 108">
              <a:extLst>
                <a:ext uri="{FF2B5EF4-FFF2-40B4-BE49-F238E27FC236}">
                  <a16:creationId xmlns:a16="http://schemas.microsoft.com/office/drawing/2014/main" id="{6FF039AA-837B-4196-A83D-4CB749981A52}"/>
                </a:ext>
              </a:extLst>
            </p:cNvPr>
            <p:cNvSpPr txBox="1"/>
            <p:nvPr/>
          </p:nvSpPr>
          <p:spPr>
            <a:xfrm>
              <a:off x="4217238" y="3288613"/>
              <a:ext cx="5182601" cy="400110"/>
            </a:xfrm>
            <a:prstGeom prst="rect">
              <a:avLst/>
            </a:prstGeom>
            <a:noFill/>
          </p:spPr>
          <p:txBody>
            <a:bodyPr wrap="square" rtlCol="0" anchor="t">
              <a:spAutoFit/>
            </a:bodyPr>
            <a:lstStyle/>
            <a:p>
              <a:r>
                <a:rPr lang="ja-JP" altLang="en-US" sz="2000" b="1" dirty="0">
                  <a:solidFill>
                    <a:srgbClr val="37474F"/>
                  </a:solidFill>
                  <a:latin typeface="+mn-ea"/>
                  <a:cs typeface="HGMaruGothicMPRO" charset="-128"/>
                </a:rPr>
                <a:t>あなたの職場の人間関係は良好ですか？</a:t>
              </a:r>
              <a:endParaRPr lang="en-US" altLang="ja-JP" sz="2000" b="1" dirty="0">
                <a:solidFill>
                  <a:srgbClr val="37474F"/>
                </a:solidFill>
                <a:latin typeface="+mn-ea"/>
                <a:cs typeface="HGMaruGothicMPRO" charset="-128"/>
              </a:endParaRPr>
            </a:p>
          </p:txBody>
        </p:sp>
        <p:sp>
          <p:nvSpPr>
            <p:cNvPr id="42" name="テキスト ボックス 109">
              <a:extLst>
                <a:ext uri="{FF2B5EF4-FFF2-40B4-BE49-F238E27FC236}">
                  <a16:creationId xmlns:a16="http://schemas.microsoft.com/office/drawing/2014/main" id="{9AF096AB-CADB-420A-8DDE-110A72E3298C}"/>
                </a:ext>
              </a:extLst>
            </p:cNvPr>
            <p:cNvSpPr txBox="1"/>
            <p:nvPr/>
          </p:nvSpPr>
          <p:spPr>
            <a:xfrm>
              <a:off x="4226329" y="3817152"/>
              <a:ext cx="5182601" cy="400110"/>
            </a:xfrm>
            <a:prstGeom prst="rect">
              <a:avLst/>
            </a:prstGeom>
            <a:noFill/>
          </p:spPr>
          <p:txBody>
            <a:bodyPr wrap="square" rtlCol="0" anchor="t">
              <a:spAutoFit/>
            </a:bodyPr>
            <a:lstStyle/>
            <a:p>
              <a:r>
                <a:rPr lang="ja-JP" altLang="en-US" sz="2000" b="1" dirty="0">
                  <a:solidFill>
                    <a:srgbClr val="37474F"/>
                  </a:solidFill>
                  <a:latin typeface="+mn-ea"/>
                  <a:cs typeface="HGMaruGothicMPRO" charset="-128"/>
                </a:rPr>
                <a:t>最近、よく眠れていますか？ 　</a:t>
              </a:r>
              <a:endParaRPr lang="en-US" altLang="ja-JP" sz="2000" b="1" dirty="0">
                <a:solidFill>
                  <a:srgbClr val="37474F"/>
                </a:solidFill>
                <a:latin typeface="+mn-ea"/>
                <a:cs typeface="HGMaruGothicMPRO" charset="-128"/>
              </a:endParaRPr>
            </a:p>
          </p:txBody>
        </p:sp>
        <p:sp>
          <p:nvSpPr>
            <p:cNvPr id="43" name="正方形/長方形 110">
              <a:extLst>
                <a:ext uri="{FF2B5EF4-FFF2-40B4-BE49-F238E27FC236}">
                  <a16:creationId xmlns:a16="http://schemas.microsoft.com/office/drawing/2014/main" id="{25F56C8F-200E-4A3A-9ADE-A4CD8FAD1D27}"/>
                </a:ext>
              </a:extLst>
            </p:cNvPr>
            <p:cNvSpPr/>
            <p:nvPr/>
          </p:nvSpPr>
          <p:spPr>
            <a:xfrm>
              <a:off x="2678815" y="2550939"/>
              <a:ext cx="6556492" cy="1778972"/>
            </a:xfrm>
            <a:prstGeom prst="rect">
              <a:avLst/>
            </a:prstGeom>
            <a:noFill/>
            <a:ln>
              <a:solidFill>
                <a:srgbClr val="D81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600">
                <a:solidFill>
                  <a:schemeClr val="bg1"/>
                </a:solidFill>
                <a:latin typeface="+mn-ea"/>
              </a:endParaRPr>
            </a:p>
          </p:txBody>
        </p:sp>
      </p:grpSp>
      <p:sp>
        <p:nvSpPr>
          <p:cNvPr id="44" name="テキスト ボックス 5">
            <a:extLst>
              <a:ext uri="{FF2B5EF4-FFF2-40B4-BE49-F238E27FC236}">
                <a16:creationId xmlns:a16="http://schemas.microsoft.com/office/drawing/2014/main" id="{DE3E038F-A702-4DF9-AA23-E862F88BDFD9}"/>
              </a:ext>
            </a:extLst>
          </p:cNvPr>
          <p:cNvSpPr txBox="1"/>
          <p:nvPr/>
        </p:nvSpPr>
        <p:spPr>
          <a:xfrm>
            <a:off x="6383219" y="6285071"/>
            <a:ext cx="3362715" cy="369332"/>
          </a:xfrm>
          <a:prstGeom prst="rect">
            <a:avLst/>
          </a:prstGeom>
          <a:noFill/>
        </p:spPr>
        <p:txBody>
          <a:bodyPr wrap="square" rtlCol="0" anchor="ctr">
            <a:spAutoFit/>
          </a:bodyPr>
          <a:lstStyle/>
          <a:p>
            <a:pPr algn="ctr"/>
            <a:r>
              <a:rPr lang="ja-JP" altLang="en-US" sz="1800" b="1" dirty="0">
                <a:solidFill>
                  <a:srgbClr val="37474F"/>
                </a:solidFill>
                <a:latin typeface="+mn-ea"/>
                <a:cs typeface="HGMaruGothicMPRO" charset="-128"/>
              </a:rPr>
              <a:t>回答方法（</a:t>
            </a:r>
            <a:r>
              <a:rPr lang="en-US" altLang="ja-JP" sz="1800" b="1" dirty="0">
                <a:solidFill>
                  <a:srgbClr val="37474F"/>
                </a:solidFill>
                <a:latin typeface="+mn-ea"/>
                <a:cs typeface="HGMaruGothicMPRO" charset="-128"/>
              </a:rPr>
              <a:t>5</a:t>
            </a:r>
            <a:r>
              <a:rPr lang="ja-JP" altLang="en-US" sz="1800" b="1" dirty="0">
                <a:solidFill>
                  <a:srgbClr val="37474F"/>
                </a:solidFill>
                <a:latin typeface="+mn-ea"/>
                <a:cs typeface="HGMaruGothicMPRO" charset="-128"/>
              </a:rPr>
              <a:t>段階で回答）</a:t>
            </a:r>
            <a:endParaRPr lang="en-US" altLang="ja-JP" sz="1800" b="1" dirty="0">
              <a:solidFill>
                <a:srgbClr val="37474F"/>
              </a:solidFill>
              <a:latin typeface="+mn-ea"/>
              <a:cs typeface="HGMaruGothicMPRO" charset="-128"/>
            </a:endParaRPr>
          </a:p>
        </p:txBody>
      </p:sp>
      <p:sp>
        <p:nvSpPr>
          <p:cNvPr id="45" name="Rectangle 1">
            <a:extLst>
              <a:ext uri="{FF2B5EF4-FFF2-40B4-BE49-F238E27FC236}">
                <a16:creationId xmlns:a16="http://schemas.microsoft.com/office/drawing/2014/main" id="{9A2499F6-ECE7-4B4B-928D-842CFA4D3EF4}"/>
              </a:ext>
            </a:extLst>
          </p:cNvPr>
          <p:cNvSpPr/>
          <p:nvPr/>
        </p:nvSpPr>
        <p:spPr>
          <a:xfrm>
            <a:off x="1000346" y="6654404"/>
            <a:ext cx="1742854" cy="1111816"/>
          </a:xfrm>
          <a:prstGeom prst="rect">
            <a:avLst/>
          </a:prstGeom>
          <a:noFill/>
          <a:ln w="19050">
            <a:solidFill>
              <a:srgbClr val="D81B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cxnSp>
        <p:nvCxnSpPr>
          <p:cNvPr id="46" name="直線コネクタ 16">
            <a:extLst>
              <a:ext uri="{FF2B5EF4-FFF2-40B4-BE49-F238E27FC236}">
                <a16:creationId xmlns:a16="http://schemas.microsoft.com/office/drawing/2014/main" id="{555A896E-C03C-464B-AFA2-F5C7855CE76C}"/>
              </a:ext>
            </a:extLst>
          </p:cNvPr>
          <p:cNvCxnSpPr>
            <a:cxnSpLocks/>
            <a:stCxn id="45" idx="3"/>
            <a:endCxn id="47" idx="1"/>
          </p:cNvCxnSpPr>
          <p:nvPr/>
        </p:nvCxnSpPr>
        <p:spPr>
          <a:xfrm flipV="1">
            <a:off x="2743200" y="6534371"/>
            <a:ext cx="267568" cy="675941"/>
          </a:xfrm>
          <a:prstGeom prst="line">
            <a:avLst/>
          </a:prstGeom>
          <a:ln w="19050">
            <a:solidFill>
              <a:srgbClr val="D81B60"/>
            </a:solidFill>
            <a:prstDash val="sysDash"/>
          </a:ln>
        </p:spPr>
        <p:style>
          <a:lnRef idx="1">
            <a:schemeClr val="accent1"/>
          </a:lnRef>
          <a:fillRef idx="0">
            <a:schemeClr val="accent1"/>
          </a:fillRef>
          <a:effectRef idx="0">
            <a:schemeClr val="accent1"/>
          </a:effectRef>
          <a:fontRef idx="minor">
            <a:schemeClr val="tx1"/>
          </a:fontRef>
        </p:style>
      </p:cxnSp>
      <p:sp>
        <p:nvSpPr>
          <p:cNvPr id="47" name="Rectangle 1">
            <a:extLst>
              <a:ext uri="{FF2B5EF4-FFF2-40B4-BE49-F238E27FC236}">
                <a16:creationId xmlns:a16="http://schemas.microsoft.com/office/drawing/2014/main" id="{4F0A815F-50BD-43E5-A822-EDEE5D55EF9A}"/>
              </a:ext>
            </a:extLst>
          </p:cNvPr>
          <p:cNvSpPr/>
          <p:nvPr/>
        </p:nvSpPr>
        <p:spPr>
          <a:xfrm>
            <a:off x="3010768" y="6309905"/>
            <a:ext cx="2535932" cy="448932"/>
          </a:xfrm>
          <a:prstGeom prst="rect">
            <a:avLst/>
          </a:prstGeom>
          <a:noFill/>
          <a:ln w="19050">
            <a:solidFill>
              <a:srgbClr val="D81B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8" name="テキスト ボックス 109">
            <a:extLst>
              <a:ext uri="{FF2B5EF4-FFF2-40B4-BE49-F238E27FC236}">
                <a16:creationId xmlns:a16="http://schemas.microsoft.com/office/drawing/2014/main" id="{E517151F-BB15-4957-A910-01C2D3B6C02D}"/>
              </a:ext>
            </a:extLst>
          </p:cNvPr>
          <p:cNvSpPr txBox="1"/>
          <p:nvPr/>
        </p:nvSpPr>
        <p:spPr>
          <a:xfrm>
            <a:off x="3193740" y="6346627"/>
            <a:ext cx="2169987" cy="307777"/>
          </a:xfrm>
          <a:prstGeom prst="rect">
            <a:avLst/>
          </a:prstGeom>
          <a:noFill/>
        </p:spPr>
        <p:txBody>
          <a:bodyPr wrap="square" rtlCol="0" anchor="t">
            <a:spAutoFit/>
          </a:bodyPr>
          <a:lstStyle/>
          <a:p>
            <a:r>
              <a:rPr lang="ja-JP" altLang="en-US" sz="1400" b="1" dirty="0">
                <a:solidFill>
                  <a:srgbClr val="37474F"/>
                </a:solidFill>
                <a:latin typeface="+mn-ea"/>
                <a:cs typeface="HGMaruGothicMPRO" charset="-128"/>
              </a:rPr>
              <a:t>フリーコメントも記入可　</a:t>
            </a:r>
            <a:endParaRPr lang="en-US" altLang="ja-JP" sz="1400" b="1" dirty="0">
              <a:solidFill>
                <a:srgbClr val="37474F"/>
              </a:solidFill>
              <a:latin typeface="+mn-ea"/>
              <a:cs typeface="HGMaruGothicMPRO" charset="-128"/>
            </a:endParaRPr>
          </a:p>
        </p:txBody>
      </p:sp>
      <p:pic>
        <p:nvPicPr>
          <p:cNvPr id="49" name="図 48" descr="... イラスト | &lt;strong&gt;メール&lt;/strong&gt; | 手紙 | 背景">
            <a:extLst>
              <a:ext uri="{FF2B5EF4-FFF2-40B4-BE49-F238E27FC236}">
                <a16:creationId xmlns:a16="http://schemas.microsoft.com/office/drawing/2014/main" id="{3209CC62-CA54-4D53-9492-21B9409083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4013" y="2267603"/>
            <a:ext cx="664354" cy="440807"/>
          </a:xfrm>
          <a:prstGeom prst="rect">
            <a:avLst/>
          </a:prstGeom>
        </p:spPr>
      </p:pic>
      <p:sp>
        <p:nvSpPr>
          <p:cNvPr id="50" name="二等辺三角形 49">
            <a:extLst>
              <a:ext uri="{FF2B5EF4-FFF2-40B4-BE49-F238E27FC236}">
                <a16:creationId xmlns:a16="http://schemas.microsoft.com/office/drawing/2014/main" id="{07B18A59-92AC-4FB5-8AC8-4C85ADA2CAF0}"/>
              </a:ext>
            </a:extLst>
          </p:cNvPr>
          <p:cNvSpPr/>
          <p:nvPr/>
        </p:nvSpPr>
        <p:spPr>
          <a:xfrm rot="10800000">
            <a:off x="1509200" y="3060437"/>
            <a:ext cx="633982" cy="112881"/>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1" name="テキスト ボックス 109">
            <a:extLst>
              <a:ext uri="{FF2B5EF4-FFF2-40B4-BE49-F238E27FC236}">
                <a16:creationId xmlns:a16="http://schemas.microsoft.com/office/drawing/2014/main" id="{596D1C17-92F5-4F49-B336-6A7F780D6FE7}"/>
              </a:ext>
            </a:extLst>
          </p:cNvPr>
          <p:cNvSpPr txBox="1"/>
          <p:nvPr/>
        </p:nvSpPr>
        <p:spPr>
          <a:xfrm>
            <a:off x="741197" y="2723213"/>
            <a:ext cx="2169987" cy="307777"/>
          </a:xfrm>
          <a:prstGeom prst="rect">
            <a:avLst/>
          </a:prstGeom>
          <a:noFill/>
        </p:spPr>
        <p:txBody>
          <a:bodyPr wrap="square" rtlCol="0" anchor="t">
            <a:spAutoFit/>
          </a:bodyPr>
          <a:lstStyle/>
          <a:p>
            <a:pPr algn="ctr"/>
            <a:r>
              <a:rPr lang="ja-JP" altLang="en-US" sz="1400" b="1" dirty="0">
                <a:solidFill>
                  <a:srgbClr val="37474F"/>
                </a:solidFill>
                <a:latin typeface="+mn-ea"/>
                <a:cs typeface="HGMaruGothicMPRO" charset="-128"/>
              </a:rPr>
              <a:t>メールで</a:t>
            </a:r>
            <a:r>
              <a:rPr lang="en-US" altLang="ja-JP" sz="1400" b="1" dirty="0">
                <a:solidFill>
                  <a:srgbClr val="37474F"/>
                </a:solidFill>
                <a:latin typeface="+mn-ea"/>
                <a:cs typeface="HGMaruGothicMPRO" charset="-128"/>
              </a:rPr>
              <a:t>URL</a:t>
            </a:r>
            <a:r>
              <a:rPr lang="ja-JP" altLang="en-US" sz="1400" b="1" dirty="0">
                <a:solidFill>
                  <a:srgbClr val="37474F"/>
                </a:solidFill>
                <a:latin typeface="+mn-ea"/>
                <a:cs typeface="HGMaruGothicMPRO" charset="-128"/>
              </a:rPr>
              <a:t>を送付　</a:t>
            </a:r>
            <a:endParaRPr lang="en-US" altLang="ja-JP" sz="1400" b="1" dirty="0">
              <a:solidFill>
                <a:srgbClr val="37474F"/>
              </a:solidFill>
              <a:latin typeface="+mn-ea"/>
              <a:cs typeface="HGMaruGothicMPRO" charset="-128"/>
            </a:endParaRPr>
          </a:p>
        </p:txBody>
      </p:sp>
      <p:sp>
        <p:nvSpPr>
          <p:cNvPr id="52" name="正方形/長方形 26">
            <a:extLst>
              <a:ext uri="{FF2B5EF4-FFF2-40B4-BE49-F238E27FC236}">
                <a16:creationId xmlns:a16="http://schemas.microsoft.com/office/drawing/2014/main" id="{B4C51108-158B-4673-A9FC-FE9CCFF81B93}"/>
              </a:ext>
            </a:extLst>
          </p:cNvPr>
          <p:cNvSpPr/>
          <p:nvPr/>
        </p:nvSpPr>
        <p:spPr>
          <a:xfrm>
            <a:off x="522847" y="1687536"/>
            <a:ext cx="1222769" cy="328090"/>
          </a:xfrm>
          <a:prstGeom prst="rect">
            <a:avLst/>
          </a:prstGeom>
          <a:solidFill>
            <a:schemeClr val="bg1"/>
          </a:solidFill>
          <a:ln w="19050">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37474F"/>
                </a:solidFill>
                <a:latin typeface="+mn-ea"/>
                <a:cs typeface="Meiryo UI" panose="020B0604030504040204" pitchFamily="50" charset="-128"/>
              </a:rPr>
              <a:t>従業員画面</a:t>
            </a:r>
            <a:endParaRPr lang="en-US" altLang="ja-JP" sz="1400" b="1" dirty="0">
              <a:solidFill>
                <a:srgbClr val="37474F"/>
              </a:solidFill>
              <a:latin typeface="+mn-ea"/>
              <a:cs typeface="Meiryo UI" panose="020B0604030504040204" pitchFamily="50" charset="-128"/>
            </a:endParaRPr>
          </a:p>
        </p:txBody>
      </p:sp>
    </p:spTree>
    <p:extLst>
      <p:ext uri="{BB962C8B-B14F-4D97-AF65-F5344CB8AC3E}">
        <p14:creationId xmlns:p14="http://schemas.microsoft.com/office/powerpoint/2010/main" val="58106904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a:extLst>
              <a:ext uri="{FF2B5EF4-FFF2-40B4-BE49-F238E27FC236}">
                <a16:creationId xmlns:a16="http://schemas.microsoft.com/office/drawing/2014/main" id="{CFF27A3E-21A3-4555-8234-901E753F1C40}"/>
              </a:ext>
            </a:extLst>
          </p:cNvPr>
          <p:cNvSpPr>
            <a:spLocks noGrp="1"/>
          </p:cNvSpPr>
          <p:nvPr>
            <p:ph type="title"/>
          </p:nvPr>
        </p:nvSpPr>
        <p:spPr/>
        <p:txBody>
          <a:bodyPr>
            <a:normAutofit/>
          </a:bodyPr>
          <a:lstStyle/>
          <a:p>
            <a:r>
              <a:rPr lang="ja-JP" altLang="en-US" dirty="0"/>
              <a:t>管理者ダッシュボード</a:t>
            </a:r>
          </a:p>
        </p:txBody>
      </p:sp>
      <p:sp>
        <p:nvSpPr>
          <p:cNvPr id="53" name="正方形/長方形 20"/>
          <p:cNvSpPr/>
          <p:nvPr/>
        </p:nvSpPr>
        <p:spPr>
          <a:xfrm>
            <a:off x="744102" y="2401010"/>
            <a:ext cx="11442901" cy="472050"/>
          </a:xfrm>
          <a:prstGeom prst="rect">
            <a:avLst/>
          </a:prstGeom>
          <a:solidFill>
            <a:srgbClr val="37474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err="1">
                <a:solidFill>
                  <a:schemeClr val="bg1"/>
                </a:solidFill>
                <a:latin typeface="+mn-ea"/>
                <a:cs typeface="HGMaruGothicMPRO" charset="-128"/>
              </a:rPr>
              <a:t>Geppo</a:t>
            </a:r>
            <a:r>
              <a:rPr lang="ja-JP" altLang="en-US" sz="2000" b="1" dirty="0">
                <a:solidFill>
                  <a:schemeClr val="bg1"/>
                </a:solidFill>
                <a:latin typeface="+mn-ea"/>
                <a:cs typeface="HGMaruGothicMPRO" charset="-128"/>
              </a:rPr>
              <a:t>ダッシュボードで閲覧可能な項目</a:t>
            </a:r>
          </a:p>
        </p:txBody>
      </p:sp>
      <p:sp>
        <p:nvSpPr>
          <p:cNvPr id="54" name="テキスト ボックス 5"/>
          <p:cNvSpPr txBox="1"/>
          <p:nvPr/>
        </p:nvSpPr>
        <p:spPr>
          <a:xfrm>
            <a:off x="2180367" y="1356663"/>
            <a:ext cx="9282763" cy="830997"/>
          </a:xfrm>
          <a:prstGeom prst="rect">
            <a:avLst/>
          </a:prstGeom>
          <a:noFill/>
        </p:spPr>
        <p:txBody>
          <a:bodyPr wrap="square" rtlCol="0" anchor="ctr">
            <a:spAutoFit/>
          </a:bodyPr>
          <a:lstStyle/>
          <a:p>
            <a:pPr algn="ctr"/>
            <a:r>
              <a:rPr lang="ja-JP" altLang="en-US" dirty="0">
                <a:solidFill>
                  <a:srgbClr val="37474F"/>
                </a:solidFill>
                <a:latin typeface="+mn-ea"/>
                <a:cs typeface="HGMaruGothicMPRO" charset="-128"/>
              </a:rPr>
              <a:t>回答が始まったら、回答内容や状況を随時アップデートする、</a:t>
            </a:r>
          </a:p>
          <a:p>
            <a:pPr algn="ctr"/>
            <a:r>
              <a:rPr lang="ja-JP" altLang="en-US" dirty="0">
                <a:solidFill>
                  <a:srgbClr val="37474F"/>
                </a:solidFill>
                <a:latin typeface="+mn-ea"/>
                <a:cs typeface="HGMaruGothicMPRO" charset="-128"/>
              </a:rPr>
              <a:t>ダッシュボードから従業員の回答を確認します</a:t>
            </a:r>
          </a:p>
        </p:txBody>
      </p:sp>
      <p:sp>
        <p:nvSpPr>
          <p:cNvPr id="55" name="正方形/長方形 26"/>
          <p:cNvSpPr/>
          <p:nvPr/>
        </p:nvSpPr>
        <p:spPr>
          <a:xfrm>
            <a:off x="305584" y="1918656"/>
            <a:ext cx="1222769" cy="328090"/>
          </a:xfrm>
          <a:prstGeom prst="rect">
            <a:avLst/>
          </a:prstGeom>
          <a:solidFill>
            <a:schemeClr val="bg1"/>
          </a:solidFill>
          <a:ln w="19050">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37474F"/>
                </a:solidFill>
                <a:latin typeface="+mn-ea"/>
                <a:cs typeface="Meiryo UI" panose="020B0604030504040204" pitchFamily="50" charset="-128"/>
              </a:rPr>
              <a:t>管理者画面</a:t>
            </a:r>
            <a:endParaRPr lang="en-US" altLang="ja-JP" sz="1400" b="1" dirty="0">
              <a:solidFill>
                <a:srgbClr val="37474F"/>
              </a:solidFill>
              <a:latin typeface="+mn-ea"/>
              <a:cs typeface="Meiryo UI" panose="020B0604030504040204" pitchFamily="50" charset="-128"/>
            </a:endParaRPr>
          </a:p>
        </p:txBody>
      </p:sp>
      <p:grpSp>
        <p:nvGrpSpPr>
          <p:cNvPr id="58" name="グループ化 57">
            <a:extLst>
              <a:ext uri="{FF2B5EF4-FFF2-40B4-BE49-F238E27FC236}">
                <a16:creationId xmlns:a16="http://schemas.microsoft.com/office/drawing/2014/main" id="{E42CA675-5CF9-484B-9817-B3BDFA13BF0A}"/>
              </a:ext>
            </a:extLst>
          </p:cNvPr>
          <p:cNvGrpSpPr/>
          <p:nvPr/>
        </p:nvGrpSpPr>
        <p:grpSpPr>
          <a:xfrm>
            <a:off x="8232342" y="3706002"/>
            <a:ext cx="1294990" cy="1254836"/>
            <a:chOff x="6256894" y="2749568"/>
            <a:chExt cx="983262" cy="1015368"/>
          </a:xfrm>
        </p:grpSpPr>
        <p:sp>
          <p:nvSpPr>
            <p:cNvPr id="59" name="円/楕円 40">
              <a:extLst>
                <a:ext uri="{FF2B5EF4-FFF2-40B4-BE49-F238E27FC236}">
                  <a16:creationId xmlns:a16="http://schemas.microsoft.com/office/drawing/2014/main" id="{971BA956-D77A-884D-ACDA-70CCCDD77D9B}"/>
                </a:ext>
              </a:extLst>
            </p:cNvPr>
            <p:cNvSpPr/>
            <p:nvPr/>
          </p:nvSpPr>
          <p:spPr>
            <a:xfrm>
              <a:off x="6256894" y="2749568"/>
              <a:ext cx="983262" cy="1015368"/>
            </a:xfrm>
            <a:prstGeom prst="ellipse">
              <a:avLst/>
            </a:prstGeom>
            <a:solidFill>
              <a:srgbClr val="D81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schemeClr val="bg1"/>
                </a:solidFill>
                <a:latin typeface="+mn-ea"/>
                <a:cs typeface="HGMaruGothicMPRO" charset="-128"/>
              </a:endParaRPr>
            </a:p>
          </p:txBody>
        </p:sp>
        <p:sp>
          <p:nvSpPr>
            <p:cNvPr id="60" name="正方形/長方形 59">
              <a:extLst>
                <a:ext uri="{FF2B5EF4-FFF2-40B4-BE49-F238E27FC236}">
                  <a16:creationId xmlns:a16="http://schemas.microsoft.com/office/drawing/2014/main" id="{DF4B2CFC-C53F-4248-A0BE-34E979D3DD8F}"/>
                </a:ext>
              </a:extLst>
            </p:cNvPr>
            <p:cNvSpPr/>
            <p:nvPr/>
          </p:nvSpPr>
          <p:spPr>
            <a:xfrm>
              <a:off x="6271210" y="2911003"/>
              <a:ext cx="928488" cy="597700"/>
            </a:xfrm>
            <a:prstGeom prst="rect">
              <a:avLst/>
            </a:prstGeom>
          </p:spPr>
          <p:txBody>
            <a:bodyPr wrap="square">
              <a:spAutoFit/>
            </a:bodyPr>
            <a:lstStyle/>
            <a:p>
              <a:pPr algn="ctr"/>
              <a:r>
                <a:rPr lang="ja-JP" altLang="en-US" sz="1400" b="1" dirty="0">
                  <a:solidFill>
                    <a:schemeClr val="bg1"/>
                  </a:solidFill>
                  <a:latin typeface="+mn-ea"/>
                  <a:cs typeface="HGMaruGothicMPRO" charset="-128"/>
                </a:rPr>
                <a:t>組織の</a:t>
              </a:r>
              <a:endParaRPr lang="en-US" altLang="ja-JP" sz="1400" b="1" dirty="0">
                <a:solidFill>
                  <a:schemeClr val="bg1"/>
                </a:solidFill>
                <a:latin typeface="+mn-ea"/>
                <a:cs typeface="HGMaruGothicMPRO" charset="-128"/>
              </a:endParaRPr>
            </a:p>
            <a:p>
              <a:pPr algn="ctr"/>
              <a:r>
                <a:rPr lang="ja-JP" altLang="en-US" sz="1400" b="1" dirty="0">
                  <a:solidFill>
                    <a:schemeClr val="bg1"/>
                  </a:solidFill>
                  <a:latin typeface="+mn-ea"/>
                  <a:cs typeface="HGMaruGothicMPRO" charset="-128"/>
                </a:rPr>
                <a:t>対応</a:t>
              </a:r>
              <a:endParaRPr lang="en-US" altLang="ja-JP" sz="1400" b="1" dirty="0">
                <a:solidFill>
                  <a:schemeClr val="bg1"/>
                </a:solidFill>
                <a:latin typeface="+mn-ea"/>
                <a:cs typeface="HGMaruGothicMPRO" charset="-128"/>
              </a:endParaRPr>
            </a:p>
            <a:p>
              <a:pPr algn="ctr"/>
              <a:r>
                <a:rPr lang="ja-JP" altLang="en-US" sz="1400" b="1" dirty="0">
                  <a:solidFill>
                    <a:schemeClr val="bg1"/>
                  </a:solidFill>
                  <a:latin typeface="+mn-ea"/>
                  <a:cs typeface="HGMaruGothicMPRO" charset="-128"/>
                </a:rPr>
                <a:t>未完了数</a:t>
              </a:r>
            </a:p>
          </p:txBody>
        </p:sp>
      </p:grpSp>
      <p:grpSp>
        <p:nvGrpSpPr>
          <p:cNvPr id="61" name="グループ化 60">
            <a:extLst>
              <a:ext uri="{FF2B5EF4-FFF2-40B4-BE49-F238E27FC236}">
                <a16:creationId xmlns:a16="http://schemas.microsoft.com/office/drawing/2014/main" id="{403E5954-1C2E-4D90-B92A-31C9F6ED005B}"/>
              </a:ext>
            </a:extLst>
          </p:cNvPr>
          <p:cNvGrpSpPr/>
          <p:nvPr/>
        </p:nvGrpSpPr>
        <p:grpSpPr>
          <a:xfrm>
            <a:off x="6915680" y="3706002"/>
            <a:ext cx="1294990" cy="1254836"/>
            <a:chOff x="5232748" y="2749568"/>
            <a:chExt cx="983262" cy="1015368"/>
          </a:xfrm>
        </p:grpSpPr>
        <p:sp>
          <p:nvSpPr>
            <p:cNvPr id="62" name="円/楕円 39">
              <a:extLst>
                <a:ext uri="{FF2B5EF4-FFF2-40B4-BE49-F238E27FC236}">
                  <a16:creationId xmlns:a16="http://schemas.microsoft.com/office/drawing/2014/main" id="{D5ED3E1D-392B-474C-AF14-2C08EC7F88D3}"/>
                </a:ext>
              </a:extLst>
            </p:cNvPr>
            <p:cNvSpPr/>
            <p:nvPr/>
          </p:nvSpPr>
          <p:spPr>
            <a:xfrm>
              <a:off x="5232748" y="2749568"/>
              <a:ext cx="983262" cy="1015368"/>
            </a:xfrm>
            <a:prstGeom prst="ellipse">
              <a:avLst/>
            </a:prstGeom>
            <a:solidFill>
              <a:srgbClr val="D81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schemeClr val="bg1"/>
                </a:solidFill>
                <a:latin typeface="+mn-ea"/>
                <a:cs typeface="HGMaruGothicMPRO" charset="-128"/>
              </a:endParaRPr>
            </a:p>
          </p:txBody>
        </p:sp>
        <p:sp>
          <p:nvSpPr>
            <p:cNvPr id="63" name="正方形/長方形 62">
              <a:extLst>
                <a:ext uri="{FF2B5EF4-FFF2-40B4-BE49-F238E27FC236}">
                  <a16:creationId xmlns:a16="http://schemas.microsoft.com/office/drawing/2014/main" id="{D556E8C1-627A-4142-815C-D42C65433AD2}"/>
                </a:ext>
              </a:extLst>
            </p:cNvPr>
            <p:cNvSpPr/>
            <p:nvPr/>
          </p:nvSpPr>
          <p:spPr>
            <a:xfrm>
              <a:off x="5233816" y="3012364"/>
              <a:ext cx="928488" cy="423371"/>
            </a:xfrm>
            <a:prstGeom prst="rect">
              <a:avLst/>
            </a:prstGeom>
          </p:spPr>
          <p:txBody>
            <a:bodyPr wrap="square">
              <a:spAutoFit/>
            </a:bodyPr>
            <a:lstStyle/>
            <a:p>
              <a:pPr algn="ctr"/>
              <a:r>
                <a:rPr lang="ja-JP" altLang="en-US" sz="1400" b="1" dirty="0">
                  <a:solidFill>
                    <a:schemeClr val="bg1"/>
                  </a:solidFill>
                  <a:latin typeface="+mn-ea"/>
                  <a:cs typeface="HGMaruGothicMPRO" charset="-128"/>
                </a:rPr>
                <a:t>アラート</a:t>
              </a:r>
              <a:endParaRPr lang="en-US" altLang="ja-JP" sz="1400" b="1" dirty="0">
                <a:solidFill>
                  <a:schemeClr val="bg1"/>
                </a:solidFill>
                <a:latin typeface="+mn-ea"/>
                <a:cs typeface="HGMaruGothicMPRO" charset="-128"/>
              </a:endParaRPr>
            </a:p>
            <a:p>
              <a:pPr algn="ctr"/>
              <a:r>
                <a:rPr lang="ja-JP" altLang="en-US" sz="1400" b="1" dirty="0">
                  <a:solidFill>
                    <a:schemeClr val="bg1"/>
                  </a:solidFill>
                  <a:latin typeface="+mn-ea"/>
                  <a:cs typeface="HGMaruGothicMPRO" charset="-128"/>
                </a:rPr>
                <a:t>発生者数</a:t>
              </a:r>
            </a:p>
          </p:txBody>
        </p:sp>
      </p:grpSp>
      <p:grpSp>
        <p:nvGrpSpPr>
          <p:cNvPr id="64" name="グループ化 63">
            <a:extLst>
              <a:ext uri="{FF2B5EF4-FFF2-40B4-BE49-F238E27FC236}">
                <a16:creationId xmlns:a16="http://schemas.microsoft.com/office/drawing/2014/main" id="{FDD6A74C-4097-43DB-94BA-D2BAA3CA803F}"/>
              </a:ext>
            </a:extLst>
          </p:cNvPr>
          <p:cNvGrpSpPr/>
          <p:nvPr/>
        </p:nvGrpSpPr>
        <p:grpSpPr>
          <a:xfrm>
            <a:off x="9550981" y="3706002"/>
            <a:ext cx="1294990" cy="1254836"/>
            <a:chOff x="7272676" y="2749568"/>
            <a:chExt cx="983262" cy="1015368"/>
          </a:xfrm>
        </p:grpSpPr>
        <p:sp>
          <p:nvSpPr>
            <p:cNvPr id="65" name="円/楕円 22">
              <a:extLst>
                <a:ext uri="{FF2B5EF4-FFF2-40B4-BE49-F238E27FC236}">
                  <a16:creationId xmlns:a16="http://schemas.microsoft.com/office/drawing/2014/main" id="{6B50B042-31C5-654E-8039-59B1F03E74CE}"/>
                </a:ext>
              </a:extLst>
            </p:cNvPr>
            <p:cNvSpPr/>
            <p:nvPr/>
          </p:nvSpPr>
          <p:spPr>
            <a:xfrm>
              <a:off x="7272676" y="2749568"/>
              <a:ext cx="983262" cy="1015368"/>
            </a:xfrm>
            <a:prstGeom prst="ellipse">
              <a:avLst/>
            </a:prstGeom>
            <a:solidFill>
              <a:srgbClr val="D81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schemeClr val="bg1"/>
                </a:solidFill>
                <a:latin typeface="+mn-ea"/>
                <a:cs typeface="HGMaruGothicMPRO" charset="-128"/>
              </a:endParaRPr>
            </a:p>
          </p:txBody>
        </p:sp>
        <p:sp>
          <p:nvSpPr>
            <p:cNvPr id="66" name="正方形/長方形 65">
              <a:extLst>
                <a:ext uri="{FF2B5EF4-FFF2-40B4-BE49-F238E27FC236}">
                  <a16:creationId xmlns:a16="http://schemas.microsoft.com/office/drawing/2014/main" id="{F89587DE-4DCC-1347-89A8-15DA522C9F9B}"/>
                </a:ext>
              </a:extLst>
            </p:cNvPr>
            <p:cNvSpPr/>
            <p:nvPr/>
          </p:nvSpPr>
          <p:spPr>
            <a:xfrm>
              <a:off x="7305993" y="3018133"/>
              <a:ext cx="928488" cy="423371"/>
            </a:xfrm>
            <a:prstGeom prst="rect">
              <a:avLst/>
            </a:prstGeom>
          </p:spPr>
          <p:txBody>
            <a:bodyPr wrap="square">
              <a:spAutoFit/>
            </a:bodyPr>
            <a:lstStyle/>
            <a:p>
              <a:pPr algn="ctr"/>
              <a:r>
                <a:rPr lang="ja-JP" altLang="en-US" sz="1400" b="1" dirty="0">
                  <a:solidFill>
                    <a:schemeClr val="bg1"/>
                  </a:solidFill>
                  <a:latin typeface="+mn-ea"/>
                  <a:cs typeface="HGMaruGothicMPRO" charset="-128"/>
                </a:rPr>
                <a:t>あなたの対応</a:t>
              </a:r>
              <a:endParaRPr lang="en-US" altLang="ja-JP" sz="1400" b="1" dirty="0">
                <a:solidFill>
                  <a:schemeClr val="bg1"/>
                </a:solidFill>
                <a:latin typeface="+mn-ea"/>
                <a:cs typeface="HGMaruGothicMPRO" charset="-128"/>
              </a:endParaRPr>
            </a:p>
            <a:p>
              <a:pPr algn="ctr"/>
              <a:r>
                <a:rPr lang="ja-JP" altLang="en-US" sz="1400" b="1" dirty="0">
                  <a:solidFill>
                    <a:schemeClr val="bg1"/>
                  </a:solidFill>
                  <a:latin typeface="+mn-ea"/>
                  <a:cs typeface="HGMaruGothicMPRO" charset="-128"/>
                </a:rPr>
                <a:t>未完了数</a:t>
              </a:r>
            </a:p>
          </p:txBody>
        </p:sp>
      </p:grpSp>
      <p:grpSp>
        <p:nvGrpSpPr>
          <p:cNvPr id="67" name="グループ化 66">
            <a:extLst>
              <a:ext uri="{FF2B5EF4-FFF2-40B4-BE49-F238E27FC236}">
                <a16:creationId xmlns:a16="http://schemas.microsoft.com/office/drawing/2014/main" id="{0C5B5542-233E-4DF7-9A6F-CD54B6C66952}"/>
              </a:ext>
            </a:extLst>
          </p:cNvPr>
          <p:cNvGrpSpPr/>
          <p:nvPr/>
        </p:nvGrpSpPr>
        <p:grpSpPr>
          <a:xfrm>
            <a:off x="10867166" y="3706002"/>
            <a:ext cx="1296960" cy="1254836"/>
            <a:chOff x="8284829" y="2749568"/>
            <a:chExt cx="984758" cy="1015368"/>
          </a:xfrm>
        </p:grpSpPr>
        <p:sp>
          <p:nvSpPr>
            <p:cNvPr id="68" name="円/楕円 22">
              <a:extLst>
                <a:ext uri="{FF2B5EF4-FFF2-40B4-BE49-F238E27FC236}">
                  <a16:creationId xmlns:a16="http://schemas.microsoft.com/office/drawing/2014/main" id="{FA70F722-8DE8-4C49-85EB-30104FBD870B}"/>
                </a:ext>
              </a:extLst>
            </p:cNvPr>
            <p:cNvSpPr/>
            <p:nvPr/>
          </p:nvSpPr>
          <p:spPr>
            <a:xfrm>
              <a:off x="8286325" y="2749568"/>
              <a:ext cx="983262" cy="1015368"/>
            </a:xfrm>
            <a:prstGeom prst="ellipse">
              <a:avLst/>
            </a:prstGeom>
            <a:solidFill>
              <a:srgbClr val="D81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schemeClr val="bg1"/>
                </a:solidFill>
                <a:latin typeface="+mn-ea"/>
                <a:cs typeface="HGMaruGothicMPRO" charset="-128"/>
              </a:endParaRPr>
            </a:p>
          </p:txBody>
        </p:sp>
        <p:sp>
          <p:nvSpPr>
            <p:cNvPr id="69" name="正方形/長方形 68">
              <a:extLst>
                <a:ext uri="{FF2B5EF4-FFF2-40B4-BE49-F238E27FC236}">
                  <a16:creationId xmlns:a16="http://schemas.microsoft.com/office/drawing/2014/main" id="{4F199AA9-238C-EA4E-9FB9-98B073D18F12}"/>
                </a:ext>
              </a:extLst>
            </p:cNvPr>
            <p:cNvSpPr/>
            <p:nvPr/>
          </p:nvSpPr>
          <p:spPr>
            <a:xfrm>
              <a:off x="8284829" y="3011029"/>
              <a:ext cx="928488" cy="423371"/>
            </a:xfrm>
            <a:prstGeom prst="rect">
              <a:avLst/>
            </a:prstGeom>
          </p:spPr>
          <p:txBody>
            <a:bodyPr wrap="square">
              <a:spAutoFit/>
            </a:bodyPr>
            <a:lstStyle/>
            <a:p>
              <a:pPr algn="ctr"/>
              <a:r>
                <a:rPr lang="ja-JP" altLang="en-US" sz="1400" b="1" dirty="0">
                  <a:solidFill>
                    <a:schemeClr val="bg1"/>
                  </a:solidFill>
                  <a:latin typeface="+mn-ea"/>
                  <a:cs typeface="HGMaruGothicMPRO" charset="-128"/>
                </a:rPr>
                <a:t>メール</a:t>
              </a:r>
              <a:endParaRPr lang="en-US" altLang="ja-JP" sz="1400" b="1" dirty="0">
                <a:solidFill>
                  <a:schemeClr val="bg1"/>
                </a:solidFill>
                <a:latin typeface="+mn-ea"/>
                <a:cs typeface="HGMaruGothicMPRO" charset="-128"/>
              </a:endParaRPr>
            </a:p>
            <a:p>
              <a:pPr algn="ctr"/>
              <a:r>
                <a:rPr lang="ja-JP" altLang="en-US" sz="1400" b="1" dirty="0">
                  <a:solidFill>
                    <a:schemeClr val="bg1"/>
                  </a:solidFill>
                  <a:latin typeface="+mn-ea"/>
                  <a:cs typeface="HGMaruGothicMPRO" charset="-128"/>
                </a:rPr>
                <a:t>不達件数</a:t>
              </a:r>
            </a:p>
          </p:txBody>
        </p:sp>
      </p:grpSp>
      <p:sp>
        <p:nvSpPr>
          <p:cNvPr id="73" name="正方形/長方形 72">
            <a:extLst>
              <a:ext uri="{FF2B5EF4-FFF2-40B4-BE49-F238E27FC236}">
                <a16:creationId xmlns:a16="http://schemas.microsoft.com/office/drawing/2014/main" id="{EEBD13AB-97A2-774F-9F44-0825C91E2657}"/>
              </a:ext>
            </a:extLst>
          </p:cNvPr>
          <p:cNvSpPr/>
          <p:nvPr/>
        </p:nvSpPr>
        <p:spPr>
          <a:xfrm>
            <a:off x="8357669" y="6320276"/>
            <a:ext cx="1142004" cy="523220"/>
          </a:xfrm>
          <a:prstGeom prst="rect">
            <a:avLst/>
          </a:prstGeom>
        </p:spPr>
        <p:txBody>
          <a:bodyPr wrap="square">
            <a:spAutoFit/>
          </a:bodyPr>
          <a:lstStyle/>
          <a:p>
            <a:pPr algn="ctr"/>
            <a:r>
              <a:rPr lang="ja-JP" altLang="en-US" sz="1400" b="1" dirty="0">
                <a:solidFill>
                  <a:schemeClr val="bg1"/>
                </a:solidFill>
                <a:latin typeface="+mn-ea"/>
                <a:cs typeface="HGMaruGothicMPRO" charset="-128"/>
              </a:rPr>
              <a:t>アラート</a:t>
            </a:r>
            <a:endParaRPr lang="en-US" altLang="ja-JP" sz="1400" b="1" dirty="0">
              <a:solidFill>
                <a:schemeClr val="bg1"/>
              </a:solidFill>
              <a:latin typeface="+mn-ea"/>
              <a:cs typeface="HGMaruGothicMPRO" charset="-128"/>
            </a:endParaRPr>
          </a:p>
          <a:p>
            <a:pPr algn="ctr"/>
            <a:r>
              <a:rPr lang="ja-JP" altLang="en-US" sz="1400" b="1" dirty="0">
                <a:solidFill>
                  <a:schemeClr val="bg1"/>
                </a:solidFill>
                <a:latin typeface="+mn-ea"/>
                <a:cs typeface="HGMaruGothicMPRO" charset="-128"/>
              </a:rPr>
              <a:t>件数推移</a:t>
            </a:r>
          </a:p>
        </p:txBody>
      </p:sp>
      <p:pic>
        <p:nvPicPr>
          <p:cNvPr id="77" name="図 76" descr="パソコン画面のスクリーンショット&#10;&#10;自動的に生成された説明">
            <a:extLst>
              <a:ext uri="{FF2B5EF4-FFF2-40B4-BE49-F238E27FC236}">
                <a16:creationId xmlns:a16="http://schemas.microsoft.com/office/drawing/2014/main" id="{E9A076DE-A49E-4643-ADF7-0800134CFC79}"/>
              </a:ext>
            </a:extLst>
          </p:cNvPr>
          <p:cNvPicPr>
            <a:picLocks noChangeAspect="1"/>
          </p:cNvPicPr>
          <p:nvPr/>
        </p:nvPicPr>
        <p:blipFill>
          <a:blip r:embed="rId3"/>
          <a:stretch>
            <a:fillRect/>
          </a:stretch>
        </p:blipFill>
        <p:spPr>
          <a:xfrm>
            <a:off x="823867" y="3181589"/>
            <a:ext cx="5976313" cy="5647616"/>
          </a:xfrm>
          <a:prstGeom prst="rect">
            <a:avLst/>
          </a:prstGeom>
        </p:spPr>
      </p:pic>
      <p:sp>
        <p:nvSpPr>
          <p:cNvPr id="79" name="正方形/長方形 78">
            <a:extLst>
              <a:ext uri="{FF2B5EF4-FFF2-40B4-BE49-F238E27FC236}">
                <a16:creationId xmlns:a16="http://schemas.microsoft.com/office/drawing/2014/main" id="{386F937D-C0F3-4725-B941-8EFA686B9450}"/>
              </a:ext>
            </a:extLst>
          </p:cNvPr>
          <p:cNvSpPr/>
          <p:nvPr/>
        </p:nvSpPr>
        <p:spPr>
          <a:xfrm>
            <a:off x="10983031" y="6324662"/>
            <a:ext cx="1142004" cy="523220"/>
          </a:xfrm>
          <a:prstGeom prst="rect">
            <a:avLst/>
          </a:prstGeom>
        </p:spPr>
        <p:txBody>
          <a:bodyPr wrap="square">
            <a:spAutoFit/>
          </a:bodyPr>
          <a:lstStyle/>
          <a:p>
            <a:pPr algn="ctr"/>
            <a:r>
              <a:rPr lang="ja-JP" altLang="en-US" sz="1400" b="1" dirty="0">
                <a:solidFill>
                  <a:schemeClr val="bg1"/>
                </a:solidFill>
                <a:latin typeface="+mn-ea"/>
                <a:cs typeface="HGMaruGothicMPRO" charset="-128"/>
              </a:rPr>
              <a:t>月次</a:t>
            </a:r>
            <a:endParaRPr lang="en-US" altLang="ja-JP" sz="1400" b="1" dirty="0">
              <a:solidFill>
                <a:schemeClr val="bg1"/>
              </a:solidFill>
              <a:latin typeface="+mn-ea"/>
              <a:cs typeface="HGMaruGothicMPRO" charset="-128"/>
            </a:endParaRPr>
          </a:p>
          <a:p>
            <a:pPr algn="ctr"/>
            <a:r>
              <a:rPr lang="ja-JP" altLang="en-US" sz="1400" b="1" dirty="0">
                <a:solidFill>
                  <a:schemeClr val="bg1"/>
                </a:solidFill>
                <a:latin typeface="+mn-ea"/>
                <a:cs typeface="HGMaruGothicMPRO" charset="-128"/>
              </a:rPr>
              <a:t>サマリー</a:t>
            </a:r>
          </a:p>
        </p:txBody>
      </p:sp>
      <p:sp>
        <p:nvSpPr>
          <p:cNvPr id="80" name="正方形/長方形 2">
            <a:extLst>
              <a:ext uri="{FF2B5EF4-FFF2-40B4-BE49-F238E27FC236}">
                <a16:creationId xmlns:a16="http://schemas.microsoft.com/office/drawing/2014/main" id="{DBD18BC9-FA3A-449F-A08F-06C6709E8918}"/>
              </a:ext>
            </a:extLst>
          </p:cNvPr>
          <p:cNvSpPr/>
          <p:nvPr/>
        </p:nvSpPr>
        <p:spPr>
          <a:xfrm>
            <a:off x="1021119" y="4141994"/>
            <a:ext cx="5649504" cy="474975"/>
          </a:xfrm>
          <a:prstGeom prst="rect">
            <a:avLst/>
          </a:prstGeom>
          <a:noFill/>
          <a:ln w="28575">
            <a:solidFill>
              <a:srgbClr val="D81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81" name="正方形/長方形 2">
            <a:extLst>
              <a:ext uri="{FF2B5EF4-FFF2-40B4-BE49-F238E27FC236}">
                <a16:creationId xmlns:a16="http://schemas.microsoft.com/office/drawing/2014/main" id="{CFF0E722-6FC5-4679-B643-FD4AD3D7A5E9}"/>
              </a:ext>
            </a:extLst>
          </p:cNvPr>
          <p:cNvSpPr/>
          <p:nvPr/>
        </p:nvSpPr>
        <p:spPr>
          <a:xfrm>
            <a:off x="1021119" y="4636598"/>
            <a:ext cx="5706299" cy="3742902"/>
          </a:xfrm>
          <a:prstGeom prst="rect">
            <a:avLst/>
          </a:prstGeom>
          <a:noFill/>
          <a:ln w="28575">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pic>
        <p:nvPicPr>
          <p:cNvPr id="82" name="グラフィックス 18" descr="線矢印: 時計回りの曲線">
            <a:extLst>
              <a:ext uri="{FF2B5EF4-FFF2-40B4-BE49-F238E27FC236}">
                <a16:creationId xmlns:a16="http://schemas.microsoft.com/office/drawing/2014/main" id="{61E5EDCB-A500-4694-B4FF-C4EFD9DE79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6465552" y="6492257"/>
            <a:ext cx="505533" cy="505533"/>
          </a:xfrm>
          <a:prstGeom prst="rect">
            <a:avLst/>
          </a:prstGeom>
        </p:spPr>
      </p:pic>
      <p:pic>
        <p:nvPicPr>
          <p:cNvPr id="83" name="グラフィックス 60" descr="線矢印: 時計回りの曲線">
            <a:extLst>
              <a:ext uri="{FF2B5EF4-FFF2-40B4-BE49-F238E27FC236}">
                <a16:creationId xmlns:a16="http://schemas.microsoft.com/office/drawing/2014/main" id="{98C3F4F2-EFA4-4E77-A14E-68C2955711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6514170" y="3976800"/>
            <a:ext cx="505533" cy="505533"/>
          </a:xfrm>
          <a:prstGeom prst="rect">
            <a:avLst/>
          </a:prstGeom>
        </p:spPr>
      </p:pic>
      <p:sp>
        <p:nvSpPr>
          <p:cNvPr id="85" name="円/楕円 40">
            <a:extLst>
              <a:ext uri="{FF2B5EF4-FFF2-40B4-BE49-F238E27FC236}">
                <a16:creationId xmlns:a16="http://schemas.microsoft.com/office/drawing/2014/main" id="{971BA956-D77A-884D-ACDA-70CCCDD77D9B}"/>
              </a:ext>
            </a:extLst>
          </p:cNvPr>
          <p:cNvSpPr/>
          <p:nvPr/>
        </p:nvSpPr>
        <p:spPr>
          <a:xfrm>
            <a:off x="8232342" y="6059458"/>
            <a:ext cx="1294990" cy="1254836"/>
          </a:xfrm>
          <a:prstGeom prst="ellipse">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mn-ea"/>
                <a:cs typeface="HGMaruGothicMPRO" charset="-128"/>
              </a:rPr>
              <a:t>アラート件数推移</a:t>
            </a:r>
          </a:p>
        </p:txBody>
      </p:sp>
      <p:sp>
        <p:nvSpPr>
          <p:cNvPr id="88" name="円/楕円 39">
            <a:extLst>
              <a:ext uri="{FF2B5EF4-FFF2-40B4-BE49-F238E27FC236}">
                <a16:creationId xmlns:a16="http://schemas.microsoft.com/office/drawing/2014/main" id="{D5ED3E1D-392B-474C-AF14-2C08EC7F88D3}"/>
              </a:ext>
            </a:extLst>
          </p:cNvPr>
          <p:cNvSpPr/>
          <p:nvPr/>
        </p:nvSpPr>
        <p:spPr>
          <a:xfrm>
            <a:off x="6915680" y="6059458"/>
            <a:ext cx="1294990" cy="1254836"/>
          </a:xfrm>
          <a:prstGeom prst="ellipse">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mn-ea"/>
                <a:cs typeface="HGMaruGothicMPRO" charset="-128"/>
              </a:rPr>
              <a:t>回答率</a:t>
            </a:r>
          </a:p>
        </p:txBody>
      </p:sp>
      <p:sp>
        <p:nvSpPr>
          <p:cNvPr id="91" name="円/楕円 22">
            <a:extLst>
              <a:ext uri="{FF2B5EF4-FFF2-40B4-BE49-F238E27FC236}">
                <a16:creationId xmlns:a16="http://schemas.microsoft.com/office/drawing/2014/main" id="{6B50B042-31C5-654E-8039-59B1F03E74CE}"/>
              </a:ext>
            </a:extLst>
          </p:cNvPr>
          <p:cNvSpPr/>
          <p:nvPr/>
        </p:nvSpPr>
        <p:spPr>
          <a:xfrm>
            <a:off x="9550981" y="6059458"/>
            <a:ext cx="1294990" cy="1254836"/>
          </a:xfrm>
          <a:prstGeom prst="ellipse">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mn-ea"/>
                <a:cs typeface="HGMaruGothicMPRO" charset="-128"/>
              </a:rPr>
              <a:t>対応状況</a:t>
            </a:r>
          </a:p>
        </p:txBody>
      </p:sp>
      <p:sp>
        <p:nvSpPr>
          <p:cNvPr id="94" name="円/楕円 22">
            <a:extLst>
              <a:ext uri="{FF2B5EF4-FFF2-40B4-BE49-F238E27FC236}">
                <a16:creationId xmlns:a16="http://schemas.microsoft.com/office/drawing/2014/main" id="{FA70F722-8DE8-4C49-85EB-30104FBD870B}"/>
              </a:ext>
            </a:extLst>
          </p:cNvPr>
          <p:cNvSpPr/>
          <p:nvPr/>
        </p:nvSpPr>
        <p:spPr>
          <a:xfrm>
            <a:off x="10869139" y="6059458"/>
            <a:ext cx="1294990" cy="1254836"/>
          </a:xfrm>
          <a:prstGeom prst="ellipse">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mn-ea"/>
                <a:cs typeface="HGMaruGothicMPRO" charset="-128"/>
              </a:rPr>
              <a:t>月次推移</a:t>
            </a:r>
          </a:p>
        </p:txBody>
      </p:sp>
    </p:spTree>
    <p:extLst>
      <p:ext uri="{BB962C8B-B14F-4D97-AF65-F5344CB8AC3E}">
        <p14:creationId xmlns:p14="http://schemas.microsoft.com/office/powerpoint/2010/main" val="177195923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47628-DA5D-4908-96A7-29DF0B0B0F7B}"/>
              </a:ext>
            </a:extLst>
          </p:cNvPr>
          <p:cNvSpPr>
            <a:spLocks noGrp="1"/>
          </p:cNvSpPr>
          <p:nvPr>
            <p:ph type="title"/>
          </p:nvPr>
        </p:nvSpPr>
        <p:spPr>
          <a:xfrm>
            <a:off x="4396683" y="4593197"/>
            <a:ext cx="4204677" cy="553998"/>
          </a:xfrm>
        </p:spPr>
        <p:txBody>
          <a:bodyPr/>
          <a:lstStyle/>
          <a:p>
            <a:r>
              <a:rPr kumimoji="1" lang="en-US" altLang="ja-JP" dirty="0"/>
              <a:t>6.</a:t>
            </a:r>
            <a:r>
              <a:rPr kumimoji="1" lang="ja-JP" altLang="en-US" dirty="0"/>
              <a:t>毎月の対応イメージ</a:t>
            </a:r>
          </a:p>
        </p:txBody>
      </p:sp>
    </p:spTree>
    <p:extLst>
      <p:ext uri="{BB962C8B-B14F-4D97-AF65-F5344CB8AC3E}">
        <p14:creationId xmlns:p14="http://schemas.microsoft.com/office/powerpoint/2010/main" val="9080501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a:extLst>
              <a:ext uri="{FF2B5EF4-FFF2-40B4-BE49-F238E27FC236}">
                <a16:creationId xmlns:a16="http://schemas.microsoft.com/office/drawing/2014/main" id="{CFF27A3E-21A3-4555-8234-901E753F1C40}"/>
              </a:ext>
            </a:extLst>
          </p:cNvPr>
          <p:cNvSpPr>
            <a:spLocks noGrp="1"/>
          </p:cNvSpPr>
          <p:nvPr>
            <p:ph type="title"/>
          </p:nvPr>
        </p:nvSpPr>
        <p:spPr/>
        <p:txBody>
          <a:bodyPr>
            <a:normAutofit/>
          </a:bodyPr>
          <a:lstStyle/>
          <a:p>
            <a:r>
              <a:rPr lang="ja-JP" altLang="en-US" dirty="0"/>
              <a:t>回答～アラート検出まで</a:t>
            </a:r>
          </a:p>
        </p:txBody>
      </p:sp>
      <p:sp>
        <p:nvSpPr>
          <p:cNvPr id="3" name="テキスト ボックス 2">
            <a:extLst>
              <a:ext uri="{FF2B5EF4-FFF2-40B4-BE49-F238E27FC236}">
                <a16:creationId xmlns:a16="http://schemas.microsoft.com/office/drawing/2014/main" id="{C083110F-892E-A54B-8471-99FF68751E07}"/>
              </a:ext>
            </a:extLst>
          </p:cNvPr>
          <p:cNvSpPr txBox="1"/>
          <p:nvPr/>
        </p:nvSpPr>
        <p:spPr>
          <a:xfrm>
            <a:off x="150313" y="1386797"/>
            <a:ext cx="12701392" cy="1200329"/>
          </a:xfrm>
          <a:prstGeom prst="rect">
            <a:avLst/>
          </a:prstGeom>
          <a:noFill/>
        </p:spPr>
        <p:txBody>
          <a:bodyPr wrap="square" rtlCol="0" anchor="ctr">
            <a:spAutoFit/>
          </a:bodyPr>
          <a:lstStyle/>
          <a:p>
            <a:r>
              <a:rPr lang="ja-JP" altLang="en-US" dirty="0">
                <a:latin typeface="+mn-ea"/>
                <a:ea typeface="+mn-ea"/>
                <a:cs typeface="HGMaruGothicMPRO" charset="-128"/>
              </a:rPr>
              <a:t>「打てば響く」状態を保たないと従業員の回答はマンネリ化していきます。</a:t>
            </a:r>
          </a:p>
          <a:p>
            <a:r>
              <a:rPr lang="en-US" altLang="ja-JP" dirty="0" err="1">
                <a:latin typeface="+mn-ea"/>
                <a:ea typeface="+mn-ea"/>
                <a:cs typeface="HGMaruGothicMPRO" charset="-128"/>
              </a:rPr>
              <a:t>Geppo</a:t>
            </a:r>
            <a:r>
              <a:rPr lang="ja-JP" altLang="en-US" dirty="0">
                <a:latin typeface="+mn-ea"/>
                <a:ea typeface="+mn-ea"/>
                <a:cs typeface="HGMaruGothicMPRO" charset="-128"/>
              </a:rPr>
              <a:t>に回答することによって悩みが解決されるという、従業員の信頼を獲得できるよう、アクションまでしっかり運用を回していく必要があります。</a:t>
            </a:r>
          </a:p>
        </p:txBody>
      </p:sp>
      <p:pic>
        <p:nvPicPr>
          <p:cNvPr id="4" name="図 3"/>
          <p:cNvPicPr>
            <a:picLocks noChangeAspect="1"/>
          </p:cNvPicPr>
          <p:nvPr/>
        </p:nvPicPr>
        <p:blipFill>
          <a:blip r:embed="rId3"/>
          <a:stretch>
            <a:fillRect/>
          </a:stretch>
        </p:blipFill>
        <p:spPr>
          <a:xfrm>
            <a:off x="561898" y="2961134"/>
            <a:ext cx="11429072" cy="5831711"/>
          </a:xfrm>
          <a:prstGeom prst="rect">
            <a:avLst/>
          </a:prstGeom>
        </p:spPr>
      </p:pic>
    </p:spTree>
    <p:extLst>
      <p:ext uri="{BB962C8B-B14F-4D97-AF65-F5344CB8AC3E}">
        <p14:creationId xmlns:p14="http://schemas.microsoft.com/office/powerpoint/2010/main" val="228399940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a:extLst>
              <a:ext uri="{FF2B5EF4-FFF2-40B4-BE49-F238E27FC236}">
                <a16:creationId xmlns:a16="http://schemas.microsoft.com/office/drawing/2014/main" id="{CFF27A3E-21A3-4555-8234-901E753F1C40}"/>
              </a:ext>
            </a:extLst>
          </p:cNvPr>
          <p:cNvSpPr>
            <a:spLocks noGrp="1"/>
          </p:cNvSpPr>
          <p:nvPr>
            <p:ph type="title"/>
          </p:nvPr>
        </p:nvSpPr>
        <p:spPr/>
        <p:txBody>
          <a:bodyPr>
            <a:normAutofit/>
          </a:bodyPr>
          <a:lstStyle/>
          <a:p>
            <a:r>
              <a:rPr lang="ja-JP" altLang="en-US" dirty="0"/>
              <a:t>管理者ダッシュボード</a:t>
            </a:r>
          </a:p>
        </p:txBody>
      </p:sp>
      <p:pic>
        <p:nvPicPr>
          <p:cNvPr id="3" name="図 2"/>
          <p:cNvPicPr>
            <a:picLocks noChangeAspect="1"/>
          </p:cNvPicPr>
          <p:nvPr/>
        </p:nvPicPr>
        <p:blipFill rotWithShape="1">
          <a:blip r:embed="rId3"/>
          <a:srcRect t="11179"/>
          <a:stretch/>
        </p:blipFill>
        <p:spPr>
          <a:xfrm>
            <a:off x="1137373" y="2098718"/>
            <a:ext cx="10665488" cy="6043200"/>
          </a:xfrm>
          <a:prstGeom prst="rect">
            <a:avLst/>
          </a:prstGeom>
        </p:spPr>
      </p:pic>
      <p:cxnSp>
        <p:nvCxnSpPr>
          <p:cNvPr id="15" name="直線矢印コネクタ 14">
            <a:extLst>
              <a:ext uri="{FF2B5EF4-FFF2-40B4-BE49-F238E27FC236}">
                <a16:creationId xmlns:a16="http://schemas.microsoft.com/office/drawing/2014/main" id="{C2BF6D7E-33F2-4548-AD1C-90D1F3086588}"/>
              </a:ext>
            </a:extLst>
          </p:cNvPr>
          <p:cNvCxnSpPr>
            <a:cxnSpLocks/>
          </p:cNvCxnSpPr>
          <p:nvPr/>
        </p:nvCxnSpPr>
        <p:spPr>
          <a:xfrm flipH="1">
            <a:off x="2910246" y="1760227"/>
            <a:ext cx="1954346" cy="2599496"/>
          </a:xfrm>
          <a:prstGeom prst="straightConnector1">
            <a:avLst/>
          </a:prstGeom>
          <a:noFill/>
          <a:ln w="57150" cap="flat">
            <a:solidFill>
              <a:srgbClr val="E76D64"/>
            </a:solidFill>
            <a:prstDash val="solid"/>
            <a:miter lim="400000"/>
            <a:tailEnd type="triangle"/>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19" name="直線矢印コネクタ 18">
            <a:extLst>
              <a:ext uri="{FF2B5EF4-FFF2-40B4-BE49-F238E27FC236}">
                <a16:creationId xmlns:a16="http://schemas.microsoft.com/office/drawing/2014/main" id="{3759911F-232A-496D-B609-70EE9DB932A7}"/>
              </a:ext>
            </a:extLst>
          </p:cNvPr>
          <p:cNvCxnSpPr>
            <a:cxnSpLocks/>
            <a:endCxn id="42" idx="0"/>
          </p:cNvCxnSpPr>
          <p:nvPr/>
        </p:nvCxnSpPr>
        <p:spPr>
          <a:xfrm flipH="1">
            <a:off x="5381559" y="2684994"/>
            <a:ext cx="1149180" cy="1674729"/>
          </a:xfrm>
          <a:prstGeom prst="straightConnector1">
            <a:avLst/>
          </a:prstGeom>
          <a:noFill/>
          <a:ln w="57150" cap="flat">
            <a:solidFill>
              <a:srgbClr val="E76D64"/>
            </a:solidFill>
            <a:prstDash val="solid"/>
            <a:miter lim="400000"/>
            <a:tailEnd type="triangle"/>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30" name="直線矢印コネクタ 29">
            <a:extLst>
              <a:ext uri="{FF2B5EF4-FFF2-40B4-BE49-F238E27FC236}">
                <a16:creationId xmlns:a16="http://schemas.microsoft.com/office/drawing/2014/main" id="{41A7868D-04E2-440E-83E1-F9A8225C0999}"/>
              </a:ext>
            </a:extLst>
          </p:cNvPr>
          <p:cNvCxnSpPr>
            <a:cxnSpLocks/>
          </p:cNvCxnSpPr>
          <p:nvPr/>
        </p:nvCxnSpPr>
        <p:spPr>
          <a:xfrm flipH="1">
            <a:off x="8372004" y="4551768"/>
            <a:ext cx="801334" cy="0"/>
          </a:xfrm>
          <a:prstGeom prst="straightConnector1">
            <a:avLst/>
          </a:prstGeom>
          <a:noFill/>
          <a:ln w="57150" cap="flat">
            <a:solidFill>
              <a:srgbClr val="E76D64"/>
            </a:solidFill>
            <a:prstDash val="solid"/>
            <a:miter lim="400000"/>
            <a:tailEnd type="triangle"/>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36" name="直線矢印コネクタ 35">
            <a:extLst>
              <a:ext uri="{FF2B5EF4-FFF2-40B4-BE49-F238E27FC236}">
                <a16:creationId xmlns:a16="http://schemas.microsoft.com/office/drawing/2014/main" id="{84AE364D-1F1F-4482-A9AD-EFE42FAE6B85}"/>
              </a:ext>
            </a:extLst>
          </p:cNvPr>
          <p:cNvCxnSpPr>
            <a:cxnSpLocks/>
          </p:cNvCxnSpPr>
          <p:nvPr/>
        </p:nvCxnSpPr>
        <p:spPr>
          <a:xfrm flipH="1">
            <a:off x="4650055" y="7559503"/>
            <a:ext cx="1609468" cy="0"/>
          </a:xfrm>
          <a:prstGeom prst="straightConnector1">
            <a:avLst/>
          </a:prstGeom>
          <a:noFill/>
          <a:ln w="57150" cap="flat">
            <a:solidFill>
              <a:srgbClr val="E76D64"/>
            </a:solidFill>
            <a:prstDash val="solid"/>
            <a:miter lim="400000"/>
            <a:tailEnd type="triangle"/>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cxnSp>
      <p:sp>
        <p:nvSpPr>
          <p:cNvPr id="18" name="テキスト ボックス 17">
            <a:extLst>
              <a:ext uri="{FF2B5EF4-FFF2-40B4-BE49-F238E27FC236}">
                <a16:creationId xmlns:a16="http://schemas.microsoft.com/office/drawing/2014/main" id="{AF1C0A7F-E76F-483E-9BE9-F55C5B18E611}"/>
              </a:ext>
            </a:extLst>
          </p:cNvPr>
          <p:cNvSpPr txBox="1"/>
          <p:nvPr/>
        </p:nvSpPr>
        <p:spPr>
          <a:xfrm>
            <a:off x="6530738" y="2253670"/>
            <a:ext cx="4287515" cy="862648"/>
          </a:xfrm>
          <a:prstGeom prst="roundRect">
            <a:avLst/>
          </a:prstGeom>
          <a:solidFill>
            <a:schemeClr val="bg1"/>
          </a:solidFill>
          <a:ln w="38100" cap="flat">
            <a:solidFill>
              <a:srgbClr val="E76D64"/>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2200" b="0" i="0" u="none" strike="noStrike" cap="none" spc="0" normalizeH="0" baseline="0" dirty="0">
                <a:ln>
                  <a:noFill/>
                </a:ln>
                <a:solidFill>
                  <a:srgbClr val="37474F"/>
                </a:solidFill>
                <a:effectLst/>
                <a:uFillTx/>
                <a:latin typeface="ヒラギノ角ゴ ProN W6"/>
                <a:ea typeface="ヒラギノ角ゴ ProN W6"/>
                <a:cs typeface="ヒラギノ角ゴ ProN W6"/>
                <a:sym typeface="ヒラギノ角ゴ ProN W6"/>
              </a:rPr>
              <a:t>②所属する組織全体のアラート対応が完了していない件数</a:t>
            </a:r>
          </a:p>
        </p:txBody>
      </p:sp>
      <p:sp>
        <p:nvSpPr>
          <p:cNvPr id="13" name="テキスト ボックス 12">
            <a:extLst>
              <a:ext uri="{FF2B5EF4-FFF2-40B4-BE49-F238E27FC236}">
                <a16:creationId xmlns:a16="http://schemas.microsoft.com/office/drawing/2014/main" id="{2AAAC401-7FB5-4771-AC93-7BF7866A4083}"/>
              </a:ext>
            </a:extLst>
          </p:cNvPr>
          <p:cNvSpPr txBox="1"/>
          <p:nvPr/>
        </p:nvSpPr>
        <p:spPr>
          <a:xfrm>
            <a:off x="4864593" y="1516188"/>
            <a:ext cx="3390766" cy="488077"/>
          </a:xfrm>
          <a:prstGeom prst="roundRect">
            <a:avLst/>
          </a:prstGeom>
          <a:solidFill>
            <a:schemeClr val="bg1"/>
          </a:solidFill>
          <a:ln w="38100" cap="flat">
            <a:solidFill>
              <a:srgbClr val="E76D64"/>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sz="2200" dirty="0">
                <a:solidFill>
                  <a:srgbClr val="37474F"/>
                </a:solidFill>
              </a:rPr>
              <a:t>①アラート発生者の確認</a:t>
            </a:r>
            <a:endParaRPr kumimoji="0" lang="ja-JP" altLang="en-US" sz="2200" b="0" i="0" u="none" strike="noStrike" cap="none" spc="0" normalizeH="0" baseline="0" dirty="0">
              <a:ln>
                <a:noFill/>
              </a:ln>
              <a:solidFill>
                <a:srgbClr val="37474F"/>
              </a:solidFill>
              <a:effectLst/>
              <a:uFillTx/>
              <a:sym typeface="ヒラギノ角ゴ ProN W6"/>
            </a:endParaRPr>
          </a:p>
        </p:txBody>
      </p:sp>
      <p:sp>
        <p:nvSpPr>
          <p:cNvPr id="28" name="テキスト ボックス 27">
            <a:extLst>
              <a:ext uri="{FF2B5EF4-FFF2-40B4-BE49-F238E27FC236}">
                <a16:creationId xmlns:a16="http://schemas.microsoft.com/office/drawing/2014/main" id="{25CCDE80-802D-4CCE-8450-94A70A35002C}"/>
              </a:ext>
            </a:extLst>
          </p:cNvPr>
          <p:cNvSpPr txBox="1"/>
          <p:nvPr/>
        </p:nvSpPr>
        <p:spPr>
          <a:xfrm>
            <a:off x="9221559" y="3745874"/>
            <a:ext cx="3705536" cy="1611789"/>
          </a:xfrm>
          <a:prstGeom prst="roundRect">
            <a:avLst/>
          </a:prstGeom>
          <a:solidFill>
            <a:schemeClr val="bg1"/>
          </a:solidFill>
          <a:ln w="38100" cap="flat">
            <a:solidFill>
              <a:srgbClr val="E76D64"/>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ja-JP" altLang="en-US" sz="2200" dirty="0">
                <a:solidFill>
                  <a:srgbClr val="37474F"/>
                </a:solidFill>
              </a:rPr>
              <a:t>③自身に割り振られた</a:t>
            </a:r>
            <a:endParaRPr lang="en-US" altLang="ja-JP" sz="2200" dirty="0">
              <a:solidFill>
                <a:srgbClr val="37474F"/>
              </a:solidFill>
            </a:endParaRPr>
          </a:p>
          <a:p>
            <a:pPr algn="l"/>
            <a:r>
              <a:rPr lang="ja-JP" altLang="en-US" sz="2200" dirty="0">
                <a:solidFill>
                  <a:srgbClr val="37474F"/>
                </a:solidFill>
              </a:rPr>
              <a:t>アラートの未完了数</a:t>
            </a:r>
          </a:p>
          <a:p>
            <a:pPr algn="l"/>
            <a:r>
              <a:rPr lang="ja-JP" altLang="en-US" sz="2200" dirty="0">
                <a:solidFill>
                  <a:srgbClr val="37474F"/>
                </a:solidFill>
              </a:rPr>
              <a:t>⇒ここがゼロになるように</a:t>
            </a:r>
            <a:endParaRPr lang="en-US" altLang="ja-JP" sz="2200" dirty="0">
              <a:solidFill>
                <a:srgbClr val="37474F"/>
              </a:solidFill>
            </a:endParaRPr>
          </a:p>
          <a:p>
            <a:pPr algn="l"/>
            <a:r>
              <a:rPr lang="ja-JP" altLang="en-US" sz="2200" dirty="0">
                <a:solidFill>
                  <a:srgbClr val="37474F"/>
                </a:solidFill>
              </a:rPr>
              <a:t>アクション</a:t>
            </a:r>
          </a:p>
        </p:txBody>
      </p:sp>
      <p:sp>
        <p:nvSpPr>
          <p:cNvPr id="33" name="テキスト ボックス 32">
            <a:extLst>
              <a:ext uri="{FF2B5EF4-FFF2-40B4-BE49-F238E27FC236}">
                <a16:creationId xmlns:a16="http://schemas.microsoft.com/office/drawing/2014/main" id="{80AE8FB1-E788-40BE-8E79-D84FA7049601}"/>
              </a:ext>
            </a:extLst>
          </p:cNvPr>
          <p:cNvSpPr txBox="1"/>
          <p:nvPr/>
        </p:nvSpPr>
        <p:spPr>
          <a:xfrm>
            <a:off x="6259522" y="7128179"/>
            <a:ext cx="3451147" cy="862648"/>
          </a:xfrm>
          <a:prstGeom prst="roundRect">
            <a:avLst/>
          </a:prstGeom>
          <a:solidFill>
            <a:schemeClr val="bg1"/>
          </a:solidFill>
          <a:ln w="38100" cap="flat">
            <a:solidFill>
              <a:srgbClr val="E76D64"/>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ja-JP" altLang="en-US" sz="2200" dirty="0">
                <a:solidFill>
                  <a:srgbClr val="37474F"/>
                </a:solidFill>
              </a:rPr>
              <a:t>④フリーコメントの確認</a:t>
            </a:r>
            <a:endParaRPr lang="en-US" altLang="ja-JP" sz="2200" dirty="0">
              <a:solidFill>
                <a:srgbClr val="37474F"/>
              </a:solidFill>
            </a:endParaRPr>
          </a:p>
          <a:p>
            <a:pPr algn="l"/>
            <a:r>
              <a:rPr lang="ja-JP" altLang="en-US" sz="2200" dirty="0">
                <a:solidFill>
                  <a:srgbClr val="37474F"/>
                </a:solidFill>
              </a:rPr>
              <a:t>⑤未回答者の確認</a:t>
            </a:r>
            <a:endParaRPr lang="en-US" altLang="ja-JP" sz="2200" dirty="0">
              <a:solidFill>
                <a:srgbClr val="37474F"/>
              </a:solidFill>
            </a:endParaRPr>
          </a:p>
        </p:txBody>
      </p:sp>
      <p:sp>
        <p:nvSpPr>
          <p:cNvPr id="39" name="四角形: 角を丸くする 38">
            <a:extLst>
              <a:ext uri="{FF2B5EF4-FFF2-40B4-BE49-F238E27FC236}">
                <a16:creationId xmlns:a16="http://schemas.microsoft.com/office/drawing/2014/main" id="{AFE0A9F7-34F5-467A-B04A-FDD6D0A71080}"/>
              </a:ext>
            </a:extLst>
          </p:cNvPr>
          <p:cNvSpPr/>
          <p:nvPr/>
        </p:nvSpPr>
        <p:spPr>
          <a:xfrm>
            <a:off x="2391114" y="4359723"/>
            <a:ext cx="1033932" cy="545099"/>
          </a:xfrm>
          <a:prstGeom prst="roundRect">
            <a:avLst/>
          </a:prstGeom>
          <a:noFill/>
          <a:ln w="38100" cap="flat">
            <a:solidFill>
              <a:srgbClr val="E76D6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42" name="四角形: 角を丸くする 41">
            <a:extLst>
              <a:ext uri="{FF2B5EF4-FFF2-40B4-BE49-F238E27FC236}">
                <a16:creationId xmlns:a16="http://schemas.microsoft.com/office/drawing/2014/main" id="{1DA5DC75-C7E0-479A-8C3B-5BCD6490E616}"/>
              </a:ext>
            </a:extLst>
          </p:cNvPr>
          <p:cNvSpPr/>
          <p:nvPr/>
        </p:nvSpPr>
        <p:spPr>
          <a:xfrm>
            <a:off x="4864593" y="4359723"/>
            <a:ext cx="1033932" cy="545100"/>
          </a:xfrm>
          <a:prstGeom prst="roundRect">
            <a:avLst/>
          </a:prstGeom>
          <a:noFill/>
          <a:ln w="38100" cap="flat">
            <a:solidFill>
              <a:srgbClr val="E76D6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52" name="四角形: 角を丸くする 51">
            <a:extLst>
              <a:ext uri="{FF2B5EF4-FFF2-40B4-BE49-F238E27FC236}">
                <a16:creationId xmlns:a16="http://schemas.microsoft.com/office/drawing/2014/main" id="{B84AFAB3-72D1-4CE8-9666-03227292E3E7}"/>
              </a:ext>
            </a:extLst>
          </p:cNvPr>
          <p:cNvSpPr/>
          <p:nvPr/>
        </p:nvSpPr>
        <p:spPr>
          <a:xfrm>
            <a:off x="7359183" y="4359722"/>
            <a:ext cx="1033932" cy="545100"/>
          </a:xfrm>
          <a:prstGeom prst="roundRect">
            <a:avLst/>
          </a:prstGeom>
          <a:noFill/>
          <a:ln w="38100" cap="flat">
            <a:solidFill>
              <a:srgbClr val="E76D6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53" name="四角形: 角を丸くする 52">
            <a:extLst>
              <a:ext uri="{FF2B5EF4-FFF2-40B4-BE49-F238E27FC236}">
                <a16:creationId xmlns:a16="http://schemas.microsoft.com/office/drawing/2014/main" id="{E411E47C-9DF9-410E-9D01-042289F9F55D}"/>
              </a:ext>
            </a:extLst>
          </p:cNvPr>
          <p:cNvSpPr/>
          <p:nvPr/>
        </p:nvSpPr>
        <p:spPr>
          <a:xfrm>
            <a:off x="2086377" y="7381531"/>
            <a:ext cx="2563678" cy="355945"/>
          </a:xfrm>
          <a:prstGeom prst="roundRect">
            <a:avLst>
              <a:gd name="adj" fmla="val 9579"/>
            </a:avLst>
          </a:prstGeom>
          <a:noFill/>
          <a:ln w="38100" cap="flat">
            <a:solidFill>
              <a:srgbClr val="E76D6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54" name="テキスト ボックス 53">
            <a:extLst>
              <a:ext uri="{FF2B5EF4-FFF2-40B4-BE49-F238E27FC236}">
                <a16:creationId xmlns:a16="http://schemas.microsoft.com/office/drawing/2014/main" id="{2F3A87DA-4798-45C5-8FBD-13F4602D3841}"/>
              </a:ext>
            </a:extLst>
          </p:cNvPr>
          <p:cNvSpPr txBox="1"/>
          <p:nvPr/>
        </p:nvSpPr>
        <p:spPr>
          <a:xfrm>
            <a:off x="2183674" y="4166762"/>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rPr>
              <a:t>①</a:t>
            </a:r>
          </a:p>
        </p:txBody>
      </p:sp>
      <p:sp>
        <p:nvSpPr>
          <p:cNvPr id="55" name="テキスト ボックス 54">
            <a:extLst>
              <a:ext uri="{FF2B5EF4-FFF2-40B4-BE49-F238E27FC236}">
                <a16:creationId xmlns:a16="http://schemas.microsoft.com/office/drawing/2014/main" id="{7C1254FC-99A6-4198-9B57-2186D93D7B89}"/>
              </a:ext>
            </a:extLst>
          </p:cNvPr>
          <p:cNvSpPr txBox="1"/>
          <p:nvPr/>
        </p:nvSpPr>
        <p:spPr>
          <a:xfrm>
            <a:off x="4667709" y="4165847"/>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1600" dirty="0">
                <a:solidFill>
                  <a:schemeClr val="bg1"/>
                </a:solidFill>
              </a:rPr>
              <a:t>②</a:t>
            </a:r>
            <a:endPar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endParaRPr>
          </a:p>
        </p:txBody>
      </p:sp>
      <p:sp>
        <p:nvSpPr>
          <p:cNvPr id="56" name="テキスト ボックス 55">
            <a:extLst>
              <a:ext uri="{FF2B5EF4-FFF2-40B4-BE49-F238E27FC236}">
                <a16:creationId xmlns:a16="http://schemas.microsoft.com/office/drawing/2014/main" id="{52E26B99-26B3-4193-952E-04A9DB435A3C}"/>
              </a:ext>
            </a:extLst>
          </p:cNvPr>
          <p:cNvSpPr txBox="1"/>
          <p:nvPr/>
        </p:nvSpPr>
        <p:spPr>
          <a:xfrm>
            <a:off x="7151743" y="4165846"/>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rPr>
              <a:t>③</a:t>
            </a:r>
          </a:p>
        </p:txBody>
      </p:sp>
      <p:sp>
        <p:nvSpPr>
          <p:cNvPr id="57" name="テキスト ボックス 56">
            <a:extLst>
              <a:ext uri="{FF2B5EF4-FFF2-40B4-BE49-F238E27FC236}">
                <a16:creationId xmlns:a16="http://schemas.microsoft.com/office/drawing/2014/main" id="{FDF4419D-C9B3-475B-904C-7E600EBD5167}"/>
              </a:ext>
            </a:extLst>
          </p:cNvPr>
          <p:cNvSpPr txBox="1"/>
          <p:nvPr/>
        </p:nvSpPr>
        <p:spPr>
          <a:xfrm>
            <a:off x="1878937" y="7128179"/>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1600" dirty="0">
                <a:solidFill>
                  <a:schemeClr val="bg1"/>
                </a:solidFill>
              </a:rPr>
              <a:t>④</a:t>
            </a:r>
            <a:endPar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endParaRPr>
          </a:p>
        </p:txBody>
      </p:sp>
      <p:sp>
        <p:nvSpPr>
          <p:cNvPr id="58" name="テキスト ボックス 57">
            <a:extLst>
              <a:ext uri="{FF2B5EF4-FFF2-40B4-BE49-F238E27FC236}">
                <a16:creationId xmlns:a16="http://schemas.microsoft.com/office/drawing/2014/main" id="{4A5D46C2-5DBF-4C44-8E8C-8AB29C872C76}"/>
              </a:ext>
            </a:extLst>
          </p:cNvPr>
          <p:cNvSpPr txBox="1"/>
          <p:nvPr/>
        </p:nvSpPr>
        <p:spPr>
          <a:xfrm>
            <a:off x="3310277" y="7128178"/>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rPr>
              <a:t>⑤</a:t>
            </a:r>
          </a:p>
        </p:txBody>
      </p:sp>
    </p:spTree>
    <p:extLst>
      <p:ext uri="{BB962C8B-B14F-4D97-AF65-F5344CB8AC3E}">
        <p14:creationId xmlns:p14="http://schemas.microsoft.com/office/powerpoint/2010/main" val="40405371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ja-JP" altLang="en-US" dirty="0"/>
              <a:t>アジェンダ</a:t>
            </a:r>
            <a:endParaRPr lang="en-US" dirty="0">
              <a:cs typeface="HGMaruGothicMPRO"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40" y="1679883"/>
            <a:ext cx="1950436" cy="1950436"/>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6098" y="3122838"/>
            <a:ext cx="2116435" cy="2116435"/>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0277" y="6234215"/>
            <a:ext cx="2110368" cy="2110368"/>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8599" y="1610097"/>
            <a:ext cx="2250369" cy="2250369"/>
          </a:xfrm>
          <a:prstGeom prst="rect">
            <a:avLst/>
          </a:prstGeom>
        </p:spPr>
      </p:pic>
      <p:pic>
        <p:nvPicPr>
          <p:cNvPr id="14" name="図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3223" y="6386818"/>
            <a:ext cx="2116435" cy="2116435"/>
          </a:xfrm>
          <a:prstGeom prst="rect">
            <a:avLst/>
          </a:prstGeom>
          <a:effectLst/>
        </p:spPr>
      </p:pic>
      <p:sp>
        <p:nvSpPr>
          <p:cNvPr id="13" name="テキスト ボックス 14"/>
          <p:cNvSpPr txBox="1"/>
          <p:nvPr/>
        </p:nvSpPr>
        <p:spPr>
          <a:xfrm>
            <a:off x="1324742" y="3208440"/>
            <a:ext cx="11404209" cy="4617674"/>
          </a:xfrm>
          <a:prstGeom prst="rect">
            <a:avLst/>
          </a:prstGeom>
          <a:noFill/>
        </p:spPr>
        <p:txBody>
          <a:bodyPr wrap="square" rtlCol="0" anchor="t">
            <a:spAutoFit/>
          </a:bodyPr>
          <a:lstStyle/>
          <a:p>
            <a:pPr algn="l"/>
            <a:r>
              <a:rPr lang="en-US" altLang="ja-JP" sz="3676" b="1" dirty="0">
                <a:solidFill>
                  <a:srgbClr val="37474F"/>
                </a:solidFill>
                <a:latin typeface="+mn-ea"/>
                <a:ea typeface="+mn-ea"/>
                <a:cs typeface="HGMaruGothicMPRO" charset="-128"/>
              </a:rPr>
              <a:t>1.</a:t>
            </a:r>
            <a:r>
              <a:rPr lang="ja-JP" altLang="en-US" sz="3676" b="1" dirty="0">
                <a:solidFill>
                  <a:srgbClr val="37474F"/>
                </a:solidFill>
                <a:latin typeface="+mn-ea"/>
                <a:cs typeface="HGMaruGothicMPRO" charset="-128"/>
              </a:rPr>
              <a:t>実施目的</a:t>
            </a:r>
            <a:endParaRPr lang="en-US" altLang="ja-JP" sz="3676" b="1" dirty="0">
              <a:solidFill>
                <a:srgbClr val="37474F"/>
              </a:solidFill>
              <a:latin typeface="+mn-ea"/>
              <a:cs typeface="HGMaruGothicMPRO" charset="-128"/>
            </a:endParaRPr>
          </a:p>
          <a:p>
            <a:pPr algn="l"/>
            <a:r>
              <a:rPr lang="en-US" altLang="ja-JP" sz="3676" b="1" dirty="0">
                <a:solidFill>
                  <a:srgbClr val="37474F"/>
                </a:solidFill>
                <a:latin typeface="+mn-ea"/>
                <a:ea typeface="+mn-ea"/>
                <a:cs typeface="HGMaruGothicMPRO" charset="-128"/>
              </a:rPr>
              <a:t>2.</a:t>
            </a:r>
            <a:r>
              <a:rPr lang="ja-JP" altLang="en-US" sz="3676" b="1" dirty="0">
                <a:solidFill>
                  <a:srgbClr val="37474F"/>
                </a:solidFill>
                <a:latin typeface="+mn-ea"/>
                <a:ea typeface="+mn-ea"/>
                <a:cs typeface="HGMaruGothicMPRO" charset="-128"/>
              </a:rPr>
              <a:t> </a:t>
            </a:r>
            <a:r>
              <a:rPr lang="en-US" altLang="ja-JP" sz="3676" b="1" dirty="0" err="1">
                <a:solidFill>
                  <a:srgbClr val="37474F"/>
                </a:solidFill>
                <a:latin typeface="+mn-ea"/>
                <a:cs typeface="HGMaruGothicMPRO" charset="-128"/>
              </a:rPr>
              <a:t>Geppo</a:t>
            </a:r>
            <a:r>
              <a:rPr lang="ja-JP" altLang="en-US" sz="3676" b="1" dirty="0">
                <a:solidFill>
                  <a:srgbClr val="37474F"/>
                </a:solidFill>
                <a:latin typeface="+mn-ea"/>
                <a:cs typeface="HGMaruGothicMPRO" charset="-128"/>
              </a:rPr>
              <a:t>運用体制</a:t>
            </a:r>
            <a:endParaRPr lang="en-US" altLang="ja-JP" sz="3676" b="1" dirty="0">
              <a:solidFill>
                <a:srgbClr val="37474F"/>
              </a:solidFill>
              <a:latin typeface="+mn-ea"/>
              <a:cs typeface="HGMaruGothicMPRO" charset="-128"/>
            </a:endParaRPr>
          </a:p>
          <a:p>
            <a:pPr algn="l"/>
            <a:r>
              <a:rPr lang="en-US" altLang="ja-JP" sz="3676" b="1" dirty="0">
                <a:solidFill>
                  <a:srgbClr val="37474F"/>
                </a:solidFill>
                <a:latin typeface="+mn-ea"/>
                <a:ea typeface="+mn-ea"/>
                <a:cs typeface="HGMaruGothicMPRO" charset="-128"/>
              </a:rPr>
              <a:t>3.</a:t>
            </a:r>
            <a:r>
              <a:rPr lang="ja-JP" altLang="en-US" sz="3676" b="1" dirty="0">
                <a:solidFill>
                  <a:srgbClr val="37474F"/>
                </a:solidFill>
                <a:latin typeface="+mn-ea"/>
                <a:ea typeface="+mn-ea"/>
                <a:cs typeface="HGMaruGothicMPRO" charset="-128"/>
              </a:rPr>
              <a:t>対象者および開示範囲</a:t>
            </a:r>
            <a:endParaRPr lang="en-US" altLang="ja-JP" sz="3676" b="1" dirty="0">
              <a:solidFill>
                <a:srgbClr val="37474F"/>
              </a:solidFill>
              <a:latin typeface="+mn-ea"/>
              <a:ea typeface="+mn-ea"/>
              <a:cs typeface="HGMaruGothicMPRO" charset="-128"/>
            </a:endParaRPr>
          </a:p>
          <a:p>
            <a:pPr algn="l"/>
            <a:r>
              <a:rPr lang="en-US" altLang="ja-JP" sz="3676" b="1" dirty="0">
                <a:solidFill>
                  <a:srgbClr val="37474F"/>
                </a:solidFill>
                <a:latin typeface="+mn-ea"/>
                <a:ea typeface="+mn-ea"/>
                <a:cs typeface="HGMaruGothicMPRO" charset="-128"/>
              </a:rPr>
              <a:t>4.</a:t>
            </a:r>
            <a:r>
              <a:rPr lang="ja-JP" altLang="en-US" sz="3676" b="1" dirty="0">
                <a:solidFill>
                  <a:srgbClr val="37474F"/>
                </a:solidFill>
                <a:latin typeface="+mn-ea"/>
                <a:ea typeface="+mn-ea"/>
                <a:cs typeface="HGMaruGothicMPRO" charset="-128"/>
              </a:rPr>
              <a:t>運用スケジュール</a:t>
            </a:r>
            <a:endParaRPr lang="en-US" altLang="ja-JP" sz="3676" b="1" dirty="0">
              <a:solidFill>
                <a:srgbClr val="37474F"/>
              </a:solidFill>
              <a:latin typeface="+mn-ea"/>
              <a:ea typeface="+mn-ea"/>
              <a:cs typeface="HGMaruGothicMPRO" charset="-128"/>
            </a:endParaRPr>
          </a:p>
          <a:p>
            <a:pPr algn="l"/>
            <a:r>
              <a:rPr lang="en-US" altLang="ja-JP" sz="3676" b="1" dirty="0">
                <a:solidFill>
                  <a:srgbClr val="37474F"/>
                </a:solidFill>
                <a:latin typeface="+mn-ea"/>
                <a:ea typeface="+mn-ea"/>
                <a:cs typeface="HGMaruGothicMPRO" charset="-128"/>
              </a:rPr>
              <a:t>5.Geppo</a:t>
            </a:r>
            <a:r>
              <a:rPr lang="ja-JP" altLang="en-US" sz="3676" b="1" dirty="0">
                <a:solidFill>
                  <a:srgbClr val="37474F"/>
                </a:solidFill>
                <a:latin typeface="+mn-ea"/>
                <a:ea typeface="+mn-ea"/>
                <a:cs typeface="HGMaruGothicMPRO" charset="-128"/>
              </a:rPr>
              <a:t>概要</a:t>
            </a:r>
            <a:endParaRPr lang="en-US" altLang="ja-JP" sz="3676" b="1" dirty="0">
              <a:solidFill>
                <a:srgbClr val="37474F"/>
              </a:solidFill>
              <a:latin typeface="+mn-ea"/>
              <a:ea typeface="+mn-ea"/>
              <a:cs typeface="HGMaruGothicMPRO" charset="-128"/>
            </a:endParaRPr>
          </a:p>
          <a:p>
            <a:pPr algn="l"/>
            <a:r>
              <a:rPr lang="en-US" altLang="ja-JP" sz="3676" b="1" dirty="0">
                <a:solidFill>
                  <a:srgbClr val="37474F"/>
                </a:solidFill>
                <a:latin typeface="+mn-ea"/>
                <a:ea typeface="+mn-ea"/>
                <a:cs typeface="HGMaruGothicMPRO" charset="-128"/>
              </a:rPr>
              <a:t>6.</a:t>
            </a:r>
            <a:r>
              <a:rPr lang="ja-JP" altLang="en-US" sz="3676" b="1" dirty="0">
                <a:solidFill>
                  <a:srgbClr val="37474F"/>
                </a:solidFill>
                <a:latin typeface="+mn-ea"/>
                <a:ea typeface="+mn-ea"/>
                <a:cs typeface="HGMaruGothicMPRO" charset="-128"/>
              </a:rPr>
              <a:t>毎月の対応イメージ</a:t>
            </a:r>
            <a:endParaRPr lang="en-US" altLang="ja-JP" sz="3676" b="1" dirty="0">
              <a:solidFill>
                <a:srgbClr val="37474F"/>
              </a:solidFill>
              <a:latin typeface="+mn-ea"/>
              <a:ea typeface="+mn-ea"/>
              <a:cs typeface="HGMaruGothicMPRO" charset="-128"/>
            </a:endParaRPr>
          </a:p>
          <a:p>
            <a:pPr algn="l"/>
            <a:r>
              <a:rPr lang="en-US" altLang="ja-JP" sz="3676" b="1" dirty="0">
                <a:solidFill>
                  <a:srgbClr val="37474F"/>
                </a:solidFill>
                <a:latin typeface="+mn-ea"/>
                <a:ea typeface="+mn-ea"/>
                <a:cs typeface="HGMaruGothicMPRO" charset="-128"/>
              </a:rPr>
              <a:t>7.</a:t>
            </a:r>
            <a:r>
              <a:rPr lang="ja-JP" altLang="en-US" sz="3676" b="1" dirty="0">
                <a:solidFill>
                  <a:srgbClr val="37474F"/>
                </a:solidFill>
                <a:latin typeface="+mn-ea"/>
                <a:ea typeface="+mn-ea"/>
                <a:cs typeface="HGMaruGothicMPRO" charset="-128"/>
              </a:rPr>
              <a:t>対応の注意点</a:t>
            </a:r>
            <a:br>
              <a:rPr lang="en-US" altLang="ja-JP" sz="3676" b="1" dirty="0">
                <a:solidFill>
                  <a:srgbClr val="37474F"/>
                </a:solidFill>
                <a:latin typeface="+mn-ea"/>
                <a:ea typeface="+mn-ea"/>
                <a:cs typeface="HGMaruGothicMPRO" charset="-128"/>
              </a:rPr>
            </a:br>
            <a:r>
              <a:rPr lang="en-US" altLang="ja-JP" sz="3676" b="1" dirty="0">
                <a:solidFill>
                  <a:srgbClr val="37474F"/>
                </a:solidFill>
                <a:latin typeface="+mn-ea"/>
                <a:ea typeface="+mn-ea"/>
                <a:cs typeface="HGMaruGothicMPRO" charset="-128"/>
              </a:rPr>
              <a:t>Appendix</a:t>
            </a:r>
            <a:endParaRPr lang="en-US" altLang="ja-JP" sz="3676" b="1" dirty="0">
              <a:solidFill>
                <a:schemeClr val="bg1">
                  <a:lumMod val="85000"/>
                </a:schemeClr>
              </a:solidFill>
              <a:latin typeface="+mn-ea"/>
              <a:ea typeface="+mn-ea"/>
              <a:cs typeface="HGMaruGothicMPRO" charset="-128"/>
            </a:endParaRPr>
          </a:p>
        </p:txBody>
      </p:sp>
    </p:spTree>
    <p:extLst>
      <p:ext uri="{BB962C8B-B14F-4D97-AF65-F5344CB8AC3E}">
        <p14:creationId xmlns:p14="http://schemas.microsoft.com/office/powerpoint/2010/main" val="238711534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a:extLst>
              <a:ext uri="{FF2B5EF4-FFF2-40B4-BE49-F238E27FC236}">
                <a16:creationId xmlns:a16="http://schemas.microsoft.com/office/drawing/2014/main" id="{CFF27A3E-21A3-4555-8234-901E753F1C40}"/>
              </a:ext>
            </a:extLst>
          </p:cNvPr>
          <p:cNvSpPr>
            <a:spLocks noGrp="1"/>
          </p:cNvSpPr>
          <p:nvPr>
            <p:ph type="title"/>
          </p:nvPr>
        </p:nvSpPr>
        <p:spPr/>
        <p:txBody>
          <a:bodyPr>
            <a:normAutofit/>
          </a:bodyPr>
          <a:lstStyle/>
          <a:p>
            <a:r>
              <a:rPr lang="ja-JP" altLang="en-US" dirty="0"/>
              <a:t>アラート発生者の確認</a:t>
            </a:r>
          </a:p>
        </p:txBody>
      </p:sp>
      <p:sp>
        <p:nvSpPr>
          <p:cNvPr id="3" name="正方形/長方形 38">
            <a:extLst>
              <a:ext uri="{FF2B5EF4-FFF2-40B4-BE49-F238E27FC236}">
                <a16:creationId xmlns:a16="http://schemas.microsoft.com/office/drawing/2014/main" id="{F43A03C6-759A-4671-91B2-7917B0CA7176}"/>
              </a:ext>
            </a:extLst>
          </p:cNvPr>
          <p:cNvSpPr/>
          <p:nvPr/>
        </p:nvSpPr>
        <p:spPr>
          <a:xfrm>
            <a:off x="9236478" y="3491354"/>
            <a:ext cx="3181568" cy="3553390"/>
          </a:xfrm>
          <a:prstGeom prst="rect">
            <a:avLst/>
          </a:prstGeom>
          <a:solidFill>
            <a:sysClr val="window" lastClr="FFFFFF"/>
          </a:solidFill>
          <a:ln w="25400" cap="flat" cmpd="sng" algn="ctr">
            <a:solidFill>
              <a:srgbClr val="37474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1" i="0" u="none" strike="noStrike" kern="1200" cap="none" spc="0" normalizeH="0" baseline="0" noProof="0" dirty="0">
              <a:ln>
                <a:noFill/>
              </a:ln>
              <a:solidFill>
                <a:srgbClr val="37474F"/>
              </a:solidFill>
              <a:effectLst/>
              <a:uLnTx/>
              <a:uFillTx/>
              <a:latin typeface="游ゴシック" panose="020B0400000000000000" pitchFamily="50" charset="-128"/>
              <a:ea typeface="游ゴシック" panose="020B0400000000000000" pitchFamily="50" charset="-128"/>
              <a:cs typeface="+mn-cs"/>
            </a:endParaRPr>
          </a:p>
        </p:txBody>
      </p:sp>
      <p:pic>
        <p:nvPicPr>
          <p:cNvPr id="4" name="図 3" descr="パソコンの画面&#10;&#10;自動的に生成された説明">
            <a:extLst>
              <a:ext uri="{FF2B5EF4-FFF2-40B4-BE49-F238E27FC236}">
                <a16:creationId xmlns:a16="http://schemas.microsoft.com/office/drawing/2014/main" id="{C0293243-9AF6-45CA-80C7-6DD81DE6B532}"/>
              </a:ext>
            </a:extLst>
          </p:cNvPr>
          <p:cNvPicPr>
            <a:picLocks noChangeAspect="1"/>
          </p:cNvPicPr>
          <p:nvPr/>
        </p:nvPicPr>
        <p:blipFill>
          <a:blip r:embed="rId3"/>
          <a:stretch>
            <a:fillRect/>
          </a:stretch>
        </p:blipFill>
        <p:spPr>
          <a:xfrm>
            <a:off x="806774" y="3491354"/>
            <a:ext cx="7676969" cy="5136296"/>
          </a:xfrm>
          <a:prstGeom prst="rect">
            <a:avLst/>
          </a:prstGeom>
        </p:spPr>
      </p:pic>
      <p:sp>
        <p:nvSpPr>
          <p:cNvPr id="5" name="正方形/長方形 20">
            <a:extLst>
              <a:ext uri="{FF2B5EF4-FFF2-40B4-BE49-F238E27FC236}">
                <a16:creationId xmlns:a16="http://schemas.microsoft.com/office/drawing/2014/main" id="{7B159126-D157-49F7-89D6-BA6936CCDA84}"/>
              </a:ext>
            </a:extLst>
          </p:cNvPr>
          <p:cNvSpPr/>
          <p:nvPr/>
        </p:nvSpPr>
        <p:spPr>
          <a:xfrm>
            <a:off x="4722312" y="2981870"/>
            <a:ext cx="3773547" cy="398252"/>
          </a:xfrm>
          <a:prstGeom prst="rect">
            <a:avLst/>
          </a:prstGeom>
          <a:solidFill>
            <a:srgbClr val="37474F"/>
          </a:solidFill>
          <a:ln w="381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i="0" u="none" strike="noStrike" kern="1200" cap="none" spc="0" normalizeH="0" baseline="0" noProof="0" dirty="0">
                <a:ln>
                  <a:noFill/>
                </a:ln>
                <a:solidFill>
                  <a:prstClr val="white"/>
                </a:solidFill>
                <a:effectLst/>
                <a:uLnTx/>
                <a:uFillTx/>
                <a:latin typeface="+mn-ea"/>
                <a:ea typeface="+mn-ea"/>
                <a:cs typeface="HGMaruGothicMPRO" charset="-128"/>
              </a:rPr>
              <a:t>アラート対象者一覧</a:t>
            </a:r>
          </a:p>
        </p:txBody>
      </p:sp>
      <p:sp>
        <p:nvSpPr>
          <p:cNvPr id="9" name="テキスト ボックス 73">
            <a:extLst>
              <a:ext uri="{FF2B5EF4-FFF2-40B4-BE49-F238E27FC236}">
                <a16:creationId xmlns:a16="http://schemas.microsoft.com/office/drawing/2014/main" id="{9BF68AC7-AB6D-4CF0-8721-B7B7157ECDFC}"/>
              </a:ext>
            </a:extLst>
          </p:cNvPr>
          <p:cNvSpPr txBox="1"/>
          <p:nvPr/>
        </p:nvSpPr>
        <p:spPr>
          <a:xfrm>
            <a:off x="9545091" y="5612562"/>
            <a:ext cx="2923757" cy="307777"/>
          </a:xfrm>
          <a:prstGeom prst="rect">
            <a:avLst/>
          </a:prstGeom>
          <a:noFill/>
        </p:spPr>
        <p:txBody>
          <a:bodyPr wrap="square" rtlCol="0" anchor="t">
            <a:spAutoFit/>
          </a:bodyPr>
          <a:lstStyle/>
          <a:p>
            <a:pPr algn="l" defTabSz="914400" hangingPunct="1"/>
            <a:r>
              <a:rPr lang="ja-JP" altLang="en-US" sz="1400" kern="1200" dirty="0">
                <a:solidFill>
                  <a:srgbClr val="37474F"/>
                </a:solidFill>
                <a:latin typeface="+mn-ea"/>
                <a:ea typeface="+mn-ea"/>
                <a:cs typeface="HGMaruGothicMPRO" charset="-128"/>
              </a:rPr>
              <a:t>①いずれかの質問で１</a:t>
            </a:r>
            <a:endParaRPr lang="en-US" altLang="ja-JP" sz="1400" kern="1200" dirty="0">
              <a:solidFill>
                <a:srgbClr val="37474F"/>
              </a:solidFill>
              <a:latin typeface="+mn-ea"/>
              <a:ea typeface="+mn-ea"/>
              <a:cs typeface="HGMaruGothicMPRO" charset="-128"/>
            </a:endParaRPr>
          </a:p>
        </p:txBody>
      </p:sp>
      <p:sp>
        <p:nvSpPr>
          <p:cNvPr id="10" name="テキスト ボックス 73">
            <a:extLst>
              <a:ext uri="{FF2B5EF4-FFF2-40B4-BE49-F238E27FC236}">
                <a16:creationId xmlns:a16="http://schemas.microsoft.com/office/drawing/2014/main" id="{EF2AA0F7-075E-419B-9BC6-33D0382E6306}"/>
              </a:ext>
            </a:extLst>
          </p:cNvPr>
          <p:cNvSpPr txBox="1"/>
          <p:nvPr/>
        </p:nvSpPr>
        <p:spPr>
          <a:xfrm>
            <a:off x="9549244" y="5972471"/>
            <a:ext cx="2919202" cy="307777"/>
          </a:xfrm>
          <a:prstGeom prst="rect">
            <a:avLst/>
          </a:prstGeom>
          <a:noFill/>
        </p:spPr>
        <p:txBody>
          <a:bodyPr wrap="square" rtlCol="0" anchor="t">
            <a:spAutoFit/>
          </a:bodyPr>
          <a:lstStyle/>
          <a:p>
            <a:pPr algn="l" defTabSz="914400" hangingPunct="1"/>
            <a:r>
              <a:rPr lang="ja-JP" altLang="en-US" sz="1400" kern="1200" dirty="0">
                <a:solidFill>
                  <a:srgbClr val="37474F"/>
                </a:solidFill>
                <a:latin typeface="+mn-ea"/>
                <a:ea typeface="+mn-ea"/>
                <a:cs typeface="HGMaruGothicMPRO" charset="-128"/>
              </a:rPr>
              <a:t>②</a:t>
            </a:r>
            <a:r>
              <a:rPr lang="en-US" altLang="ja-JP" sz="1400" kern="1200" dirty="0">
                <a:solidFill>
                  <a:srgbClr val="37474F"/>
                </a:solidFill>
                <a:latin typeface="+mn-ea"/>
                <a:ea typeface="+mn-ea"/>
                <a:cs typeface="HGMaruGothicMPRO" charset="-128"/>
              </a:rPr>
              <a:t> 2</a:t>
            </a:r>
            <a:r>
              <a:rPr lang="ja-JP" altLang="en-US" sz="1400" kern="1200" dirty="0">
                <a:solidFill>
                  <a:srgbClr val="37474F"/>
                </a:solidFill>
                <a:latin typeface="+mn-ea"/>
                <a:ea typeface="+mn-ea"/>
                <a:cs typeface="HGMaruGothicMPRO" charset="-128"/>
              </a:rPr>
              <a:t>つ以上の質問で２</a:t>
            </a:r>
            <a:endParaRPr lang="en-US" altLang="ja-JP" sz="1400" kern="1200" dirty="0">
              <a:solidFill>
                <a:srgbClr val="37474F"/>
              </a:solidFill>
              <a:latin typeface="+mn-ea"/>
              <a:ea typeface="+mn-ea"/>
              <a:cs typeface="HGMaruGothicMPRO" charset="-128"/>
            </a:endParaRPr>
          </a:p>
        </p:txBody>
      </p:sp>
      <p:sp>
        <p:nvSpPr>
          <p:cNvPr id="11" name="テキスト ボックス 73">
            <a:extLst>
              <a:ext uri="{FF2B5EF4-FFF2-40B4-BE49-F238E27FC236}">
                <a16:creationId xmlns:a16="http://schemas.microsoft.com/office/drawing/2014/main" id="{9CF2BE53-9DE1-48DB-BD9A-643D756823D1}"/>
              </a:ext>
            </a:extLst>
          </p:cNvPr>
          <p:cNvSpPr txBox="1"/>
          <p:nvPr/>
        </p:nvSpPr>
        <p:spPr>
          <a:xfrm>
            <a:off x="9545091" y="6320360"/>
            <a:ext cx="2923757" cy="523220"/>
          </a:xfrm>
          <a:prstGeom prst="rect">
            <a:avLst/>
          </a:prstGeom>
          <a:noFill/>
        </p:spPr>
        <p:txBody>
          <a:bodyPr wrap="square" rtlCol="0" anchor="t">
            <a:spAutoFit/>
          </a:bodyPr>
          <a:lstStyle/>
          <a:p>
            <a:pPr algn="l" defTabSz="914400" hangingPunct="1"/>
            <a:r>
              <a:rPr lang="ja-JP" altLang="en-US" sz="1400" kern="1200" dirty="0">
                <a:solidFill>
                  <a:srgbClr val="37474F"/>
                </a:solidFill>
                <a:latin typeface="+mn-ea"/>
                <a:ea typeface="+mn-ea"/>
                <a:cs typeface="HGMaruGothicMPRO" charset="-128"/>
              </a:rPr>
              <a:t>③いずれかの質問で、</a:t>
            </a:r>
            <a:br>
              <a:rPr lang="en-US" altLang="ja-JP" sz="1400" kern="1200" dirty="0">
                <a:solidFill>
                  <a:srgbClr val="37474F"/>
                </a:solidFill>
                <a:latin typeface="+mn-ea"/>
                <a:ea typeface="+mn-ea"/>
                <a:cs typeface="HGMaruGothicMPRO" charset="-128"/>
              </a:rPr>
            </a:br>
            <a:r>
              <a:rPr lang="ja-JP" altLang="en-US" sz="1400" kern="1200" dirty="0">
                <a:solidFill>
                  <a:srgbClr val="37474F"/>
                </a:solidFill>
                <a:latin typeface="+mn-ea"/>
                <a:ea typeface="+mn-ea"/>
                <a:cs typeface="HGMaruGothicMPRO" charset="-128"/>
              </a:rPr>
              <a:t>　前月から</a:t>
            </a:r>
            <a:r>
              <a:rPr lang="en-US" altLang="ja-JP" sz="1400" kern="1200" dirty="0">
                <a:solidFill>
                  <a:srgbClr val="37474F"/>
                </a:solidFill>
                <a:latin typeface="+mn-ea"/>
                <a:ea typeface="+mn-ea"/>
                <a:cs typeface="HGMaruGothicMPRO" charset="-128"/>
              </a:rPr>
              <a:t>2</a:t>
            </a:r>
            <a:r>
              <a:rPr lang="ja-JP" altLang="en-US" sz="1400" kern="1200" dirty="0">
                <a:solidFill>
                  <a:srgbClr val="37474F"/>
                </a:solidFill>
                <a:latin typeface="+mn-ea"/>
                <a:ea typeface="+mn-ea"/>
                <a:cs typeface="HGMaruGothicMPRO" charset="-128"/>
              </a:rPr>
              <a:t>段階以上下落して２</a:t>
            </a:r>
            <a:endParaRPr lang="en-US" altLang="ja-JP" sz="1400" kern="1200" dirty="0">
              <a:solidFill>
                <a:srgbClr val="37474F"/>
              </a:solidFill>
              <a:latin typeface="+mn-ea"/>
              <a:ea typeface="+mn-ea"/>
              <a:cs typeface="HGMaruGothicMPRO" charset="-128"/>
            </a:endParaRPr>
          </a:p>
        </p:txBody>
      </p:sp>
      <p:sp>
        <p:nvSpPr>
          <p:cNvPr id="21" name="左大かっこ 20">
            <a:extLst>
              <a:ext uri="{FF2B5EF4-FFF2-40B4-BE49-F238E27FC236}">
                <a16:creationId xmlns:a16="http://schemas.microsoft.com/office/drawing/2014/main" id="{606BC647-A8C6-4FBF-AE13-E527D37EE41C}"/>
              </a:ext>
            </a:extLst>
          </p:cNvPr>
          <p:cNvSpPr/>
          <p:nvPr/>
        </p:nvSpPr>
        <p:spPr>
          <a:xfrm>
            <a:off x="9535301" y="5634260"/>
            <a:ext cx="60376" cy="1076079"/>
          </a:xfrm>
          <a:prstGeom prst="leftBracket">
            <a:avLst/>
          </a:prstGeom>
          <a:noFill/>
          <a:ln w="19050" cap="flat" cmpd="sng" algn="ctr">
            <a:solidFill>
              <a:srgbClr val="37474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srgbClr val="37474F"/>
              </a:solidFill>
              <a:effectLst/>
              <a:uLnTx/>
              <a:uFillTx/>
              <a:latin typeface="+mn-ea"/>
              <a:ea typeface="+mn-ea"/>
              <a:cs typeface="+mn-cs"/>
            </a:endParaRPr>
          </a:p>
        </p:txBody>
      </p:sp>
      <p:sp>
        <p:nvSpPr>
          <p:cNvPr id="6" name="正方形/長方形 38">
            <a:extLst>
              <a:ext uri="{FF2B5EF4-FFF2-40B4-BE49-F238E27FC236}">
                <a16:creationId xmlns:a16="http://schemas.microsoft.com/office/drawing/2014/main" id="{5A99BA86-9E57-477D-96D2-AEED3A2DD43D}"/>
              </a:ext>
            </a:extLst>
          </p:cNvPr>
          <p:cNvSpPr/>
          <p:nvPr/>
        </p:nvSpPr>
        <p:spPr>
          <a:xfrm>
            <a:off x="9805912" y="3721430"/>
            <a:ext cx="1871702" cy="346643"/>
          </a:xfrm>
          <a:prstGeom prst="rect">
            <a:avLst/>
          </a:prstGeom>
          <a:solidFill>
            <a:sysClr val="window" lastClr="FFFFFF"/>
          </a:solidFill>
          <a:ln w="25400" cap="flat" cmpd="sng" algn="ctr">
            <a:solidFill>
              <a:srgbClr val="37474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i="0" u="none" strike="noStrike" kern="1200" cap="none" spc="0" normalizeH="0" baseline="0" noProof="0" dirty="0">
                <a:ln>
                  <a:noFill/>
                </a:ln>
                <a:solidFill>
                  <a:srgbClr val="37474F"/>
                </a:solidFill>
                <a:effectLst/>
                <a:uLnTx/>
                <a:uFillTx/>
                <a:latin typeface="+mn-ea"/>
                <a:ea typeface="+mn-ea"/>
                <a:cs typeface="+mn-cs"/>
              </a:rPr>
              <a:t>アラート基準</a:t>
            </a:r>
          </a:p>
        </p:txBody>
      </p:sp>
      <p:pic>
        <p:nvPicPr>
          <p:cNvPr id="12" name="図 11">
            <a:extLst>
              <a:ext uri="{FF2B5EF4-FFF2-40B4-BE49-F238E27FC236}">
                <a16:creationId xmlns:a16="http://schemas.microsoft.com/office/drawing/2014/main" id="{2F95CA6B-81F0-4F25-A1DD-7316A58FF3F9}"/>
              </a:ext>
            </a:extLst>
          </p:cNvPr>
          <p:cNvPicPr>
            <a:picLocks noChangeAspect="1"/>
          </p:cNvPicPr>
          <p:nvPr/>
        </p:nvPicPr>
        <p:blipFill>
          <a:blip r:embed="rId4"/>
          <a:stretch>
            <a:fillRect/>
          </a:stretch>
        </p:blipFill>
        <p:spPr>
          <a:xfrm>
            <a:off x="9655649" y="4676031"/>
            <a:ext cx="2415184" cy="565256"/>
          </a:xfrm>
          <a:prstGeom prst="rect">
            <a:avLst/>
          </a:prstGeom>
        </p:spPr>
      </p:pic>
      <p:sp>
        <p:nvSpPr>
          <p:cNvPr id="13" name="正方形/長方形 104">
            <a:extLst>
              <a:ext uri="{FF2B5EF4-FFF2-40B4-BE49-F238E27FC236}">
                <a16:creationId xmlns:a16="http://schemas.microsoft.com/office/drawing/2014/main" id="{5A924F09-0475-4792-B5EB-D15AE873000B}"/>
              </a:ext>
            </a:extLst>
          </p:cNvPr>
          <p:cNvSpPr/>
          <p:nvPr/>
        </p:nvSpPr>
        <p:spPr>
          <a:xfrm>
            <a:off x="9484445" y="4184041"/>
            <a:ext cx="765209" cy="310334"/>
          </a:xfrm>
          <a:prstGeom prst="rect">
            <a:avLst/>
          </a:prstGeom>
          <a:solidFill>
            <a:srgbClr val="4472C4"/>
          </a:solidFill>
          <a:ln w="381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mn-ea"/>
                <a:ea typeface="+mn-ea"/>
                <a:cs typeface="HGMaruGothicMPRO" charset="-128"/>
              </a:rPr>
              <a:t>仕事</a:t>
            </a:r>
          </a:p>
        </p:txBody>
      </p:sp>
      <p:sp>
        <p:nvSpPr>
          <p:cNvPr id="14" name="正方形/長方形 105">
            <a:extLst>
              <a:ext uri="{FF2B5EF4-FFF2-40B4-BE49-F238E27FC236}">
                <a16:creationId xmlns:a16="http://schemas.microsoft.com/office/drawing/2014/main" id="{6D46A9BD-3B43-4DEF-9831-82C60D4140FB}"/>
              </a:ext>
            </a:extLst>
          </p:cNvPr>
          <p:cNvSpPr/>
          <p:nvPr/>
        </p:nvSpPr>
        <p:spPr>
          <a:xfrm>
            <a:off x="10444658" y="4184041"/>
            <a:ext cx="765209" cy="310334"/>
          </a:xfrm>
          <a:prstGeom prst="rect">
            <a:avLst/>
          </a:prstGeom>
          <a:solidFill>
            <a:srgbClr val="FFC000"/>
          </a:solidFill>
          <a:ln w="381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mn-ea"/>
                <a:ea typeface="+mn-ea"/>
                <a:cs typeface="HGMaruGothicMPRO" charset="-128"/>
              </a:rPr>
              <a:t>対人</a:t>
            </a:r>
          </a:p>
        </p:txBody>
      </p:sp>
      <p:sp>
        <p:nvSpPr>
          <p:cNvPr id="15" name="正方形/長方形 106">
            <a:extLst>
              <a:ext uri="{FF2B5EF4-FFF2-40B4-BE49-F238E27FC236}">
                <a16:creationId xmlns:a16="http://schemas.microsoft.com/office/drawing/2014/main" id="{DAF0A158-50C5-4BF4-9275-F3654D348E95}"/>
              </a:ext>
            </a:extLst>
          </p:cNvPr>
          <p:cNvSpPr/>
          <p:nvPr/>
        </p:nvSpPr>
        <p:spPr>
          <a:xfrm>
            <a:off x="11404871" y="4184041"/>
            <a:ext cx="765209" cy="310334"/>
          </a:xfrm>
          <a:prstGeom prst="rect">
            <a:avLst/>
          </a:prstGeom>
          <a:solidFill>
            <a:srgbClr val="00B050"/>
          </a:solidFill>
          <a:ln w="381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mn-ea"/>
                <a:ea typeface="+mn-ea"/>
                <a:cs typeface="HGMaruGothicMPRO" charset="-128"/>
              </a:rPr>
              <a:t>健康</a:t>
            </a:r>
          </a:p>
        </p:txBody>
      </p:sp>
      <p:sp>
        <p:nvSpPr>
          <p:cNvPr id="16" name="テキスト ボックス 73">
            <a:extLst>
              <a:ext uri="{FF2B5EF4-FFF2-40B4-BE49-F238E27FC236}">
                <a16:creationId xmlns:a16="http://schemas.microsoft.com/office/drawing/2014/main" id="{88500A7B-1032-43FD-9D21-7269323C95BD}"/>
              </a:ext>
            </a:extLst>
          </p:cNvPr>
          <p:cNvSpPr txBox="1"/>
          <p:nvPr/>
        </p:nvSpPr>
        <p:spPr>
          <a:xfrm>
            <a:off x="9816620" y="4519391"/>
            <a:ext cx="283624" cy="261610"/>
          </a:xfrm>
          <a:prstGeom prst="rect">
            <a:avLst/>
          </a:prstGeom>
          <a:noFill/>
        </p:spPr>
        <p:txBody>
          <a:bodyPr wrap="square" rtlCol="0" anchor="t">
            <a:spAutoFit/>
          </a:bodyPr>
          <a:lstStyle/>
          <a:p>
            <a:pPr defTabSz="914400" hangingPunct="1"/>
            <a:r>
              <a:rPr lang="en-US" altLang="ja-JP" sz="1100" kern="1200" dirty="0">
                <a:solidFill>
                  <a:srgbClr val="37474F"/>
                </a:solidFill>
                <a:latin typeface="+mn-ea"/>
                <a:ea typeface="+mn-ea"/>
                <a:cs typeface="HGMaruGothicMPRO" charset="-128"/>
              </a:rPr>
              <a:t>5</a:t>
            </a:r>
          </a:p>
        </p:txBody>
      </p:sp>
      <p:sp>
        <p:nvSpPr>
          <p:cNvPr id="17" name="テキスト ボックス 73">
            <a:extLst>
              <a:ext uri="{FF2B5EF4-FFF2-40B4-BE49-F238E27FC236}">
                <a16:creationId xmlns:a16="http://schemas.microsoft.com/office/drawing/2014/main" id="{EEC7F002-EE77-49BE-BACF-6D3DF6D27111}"/>
              </a:ext>
            </a:extLst>
          </p:cNvPr>
          <p:cNvSpPr txBox="1"/>
          <p:nvPr/>
        </p:nvSpPr>
        <p:spPr>
          <a:xfrm>
            <a:off x="10258851" y="4522254"/>
            <a:ext cx="283624" cy="261610"/>
          </a:xfrm>
          <a:prstGeom prst="rect">
            <a:avLst/>
          </a:prstGeom>
          <a:noFill/>
        </p:spPr>
        <p:txBody>
          <a:bodyPr wrap="square" rtlCol="0" anchor="t">
            <a:spAutoFit/>
          </a:bodyPr>
          <a:lstStyle/>
          <a:p>
            <a:pPr defTabSz="914400" hangingPunct="1"/>
            <a:r>
              <a:rPr lang="en-US" altLang="ja-JP" sz="1100" kern="1200" dirty="0">
                <a:solidFill>
                  <a:srgbClr val="37474F"/>
                </a:solidFill>
                <a:latin typeface="+mn-ea"/>
                <a:ea typeface="+mn-ea"/>
                <a:cs typeface="HGMaruGothicMPRO" charset="-128"/>
              </a:rPr>
              <a:t>4</a:t>
            </a:r>
          </a:p>
        </p:txBody>
      </p:sp>
      <p:sp>
        <p:nvSpPr>
          <p:cNvPr id="18" name="テキスト ボックス 73">
            <a:extLst>
              <a:ext uri="{FF2B5EF4-FFF2-40B4-BE49-F238E27FC236}">
                <a16:creationId xmlns:a16="http://schemas.microsoft.com/office/drawing/2014/main" id="{A3836422-57A4-46F6-ACA7-6937723E8B3C}"/>
              </a:ext>
            </a:extLst>
          </p:cNvPr>
          <p:cNvSpPr txBox="1"/>
          <p:nvPr/>
        </p:nvSpPr>
        <p:spPr>
          <a:xfrm>
            <a:off x="10701082" y="4510805"/>
            <a:ext cx="283624" cy="261610"/>
          </a:xfrm>
          <a:prstGeom prst="rect">
            <a:avLst/>
          </a:prstGeom>
          <a:noFill/>
        </p:spPr>
        <p:txBody>
          <a:bodyPr wrap="square" rtlCol="0" anchor="t">
            <a:spAutoFit/>
          </a:bodyPr>
          <a:lstStyle/>
          <a:p>
            <a:pPr defTabSz="914400" hangingPunct="1"/>
            <a:r>
              <a:rPr lang="en-US" altLang="ja-JP" sz="1100" kern="1200" dirty="0">
                <a:solidFill>
                  <a:srgbClr val="37474F"/>
                </a:solidFill>
                <a:latin typeface="+mn-ea"/>
                <a:ea typeface="+mn-ea"/>
                <a:cs typeface="HGMaruGothicMPRO" charset="-128"/>
              </a:rPr>
              <a:t>3</a:t>
            </a:r>
          </a:p>
        </p:txBody>
      </p:sp>
      <p:sp>
        <p:nvSpPr>
          <p:cNvPr id="19" name="テキスト ボックス 73">
            <a:extLst>
              <a:ext uri="{FF2B5EF4-FFF2-40B4-BE49-F238E27FC236}">
                <a16:creationId xmlns:a16="http://schemas.microsoft.com/office/drawing/2014/main" id="{BAB4EBCC-20C9-46B7-A0A0-7D0E78E7C1F5}"/>
              </a:ext>
            </a:extLst>
          </p:cNvPr>
          <p:cNvSpPr txBox="1"/>
          <p:nvPr/>
        </p:nvSpPr>
        <p:spPr>
          <a:xfrm>
            <a:off x="11143313" y="4515739"/>
            <a:ext cx="283624" cy="261610"/>
          </a:xfrm>
          <a:prstGeom prst="rect">
            <a:avLst/>
          </a:prstGeom>
          <a:noFill/>
        </p:spPr>
        <p:txBody>
          <a:bodyPr wrap="square" rtlCol="0" anchor="t">
            <a:spAutoFit/>
          </a:bodyPr>
          <a:lstStyle/>
          <a:p>
            <a:pPr defTabSz="914400" hangingPunct="1"/>
            <a:r>
              <a:rPr lang="en-US" altLang="ja-JP" sz="1100" kern="1200" dirty="0">
                <a:solidFill>
                  <a:srgbClr val="37474F"/>
                </a:solidFill>
                <a:latin typeface="+mn-ea"/>
                <a:ea typeface="+mn-ea"/>
                <a:cs typeface="HGMaruGothicMPRO" charset="-128"/>
              </a:rPr>
              <a:t>2</a:t>
            </a:r>
          </a:p>
        </p:txBody>
      </p:sp>
      <p:sp>
        <p:nvSpPr>
          <p:cNvPr id="20" name="テキスト ボックス 73">
            <a:extLst>
              <a:ext uri="{FF2B5EF4-FFF2-40B4-BE49-F238E27FC236}">
                <a16:creationId xmlns:a16="http://schemas.microsoft.com/office/drawing/2014/main" id="{872E9FEB-82A4-4882-B0D3-ACBE7576146E}"/>
              </a:ext>
            </a:extLst>
          </p:cNvPr>
          <p:cNvSpPr txBox="1"/>
          <p:nvPr/>
        </p:nvSpPr>
        <p:spPr>
          <a:xfrm>
            <a:off x="11585543" y="4513667"/>
            <a:ext cx="283624" cy="261610"/>
          </a:xfrm>
          <a:prstGeom prst="rect">
            <a:avLst/>
          </a:prstGeom>
          <a:noFill/>
        </p:spPr>
        <p:txBody>
          <a:bodyPr wrap="square" rtlCol="0" anchor="t">
            <a:spAutoFit/>
          </a:bodyPr>
          <a:lstStyle/>
          <a:p>
            <a:pPr defTabSz="914400" hangingPunct="1"/>
            <a:r>
              <a:rPr lang="en-US" altLang="ja-JP" sz="1100" kern="1200" dirty="0">
                <a:solidFill>
                  <a:srgbClr val="37474F"/>
                </a:solidFill>
                <a:latin typeface="+mn-ea"/>
                <a:ea typeface="+mn-ea"/>
                <a:cs typeface="HGMaruGothicMPRO" charset="-128"/>
              </a:rPr>
              <a:t>1</a:t>
            </a:r>
          </a:p>
        </p:txBody>
      </p:sp>
      <p:sp>
        <p:nvSpPr>
          <p:cNvPr id="23" name="テキスト ボックス 73">
            <a:extLst>
              <a:ext uri="{FF2B5EF4-FFF2-40B4-BE49-F238E27FC236}">
                <a16:creationId xmlns:a16="http://schemas.microsoft.com/office/drawing/2014/main" id="{FD3FC289-DC33-4F5D-976E-FAE6D65F0E68}"/>
              </a:ext>
            </a:extLst>
          </p:cNvPr>
          <p:cNvSpPr txBox="1"/>
          <p:nvPr/>
        </p:nvSpPr>
        <p:spPr>
          <a:xfrm>
            <a:off x="10216690" y="5241462"/>
            <a:ext cx="2112401" cy="276999"/>
          </a:xfrm>
          <a:prstGeom prst="rect">
            <a:avLst/>
          </a:prstGeom>
          <a:noFill/>
        </p:spPr>
        <p:txBody>
          <a:bodyPr wrap="square" rtlCol="0" anchor="t">
            <a:spAutoFit/>
          </a:bodyPr>
          <a:lstStyle/>
          <a:p>
            <a:pPr algn="l" defTabSz="914400" hangingPunct="1"/>
            <a:r>
              <a:rPr lang="en-US" altLang="ja-JP" sz="1200" kern="1200" dirty="0">
                <a:solidFill>
                  <a:srgbClr val="37474F"/>
                </a:solidFill>
                <a:latin typeface="+mn-ea"/>
                <a:ea typeface="+mn-ea"/>
                <a:cs typeface="HGMaruGothicMPRO" charset="-128"/>
              </a:rPr>
              <a:t>※</a:t>
            </a:r>
            <a:r>
              <a:rPr lang="ja-JP" altLang="en-US" sz="1200" kern="1200" dirty="0">
                <a:solidFill>
                  <a:srgbClr val="37474F"/>
                </a:solidFill>
                <a:latin typeface="+mn-ea"/>
                <a:ea typeface="+mn-ea"/>
                <a:cs typeface="HGMaruGothicMPRO" charset="-128"/>
              </a:rPr>
              <a:t>大晴れ＝</a:t>
            </a:r>
            <a:r>
              <a:rPr lang="en-US" altLang="ja-JP" sz="1200" kern="1200" dirty="0">
                <a:solidFill>
                  <a:srgbClr val="37474F"/>
                </a:solidFill>
                <a:latin typeface="+mn-ea"/>
                <a:ea typeface="+mn-ea"/>
                <a:cs typeface="HGMaruGothicMPRO" charset="-128"/>
              </a:rPr>
              <a:t>5</a:t>
            </a:r>
            <a:r>
              <a:rPr lang="ja-JP" altLang="en-US" sz="1200" kern="1200" dirty="0">
                <a:solidFill>
                  <a:srgbClr val="37474F"/>
                </a:solidFill>
                <a:latin typeface="+mn-ea"/>
                <a:ea typeface="+mn-ea"/>
                <a:cs typeface="HGMaruGothicMPRO" charset="-128"/>
              </a:rPr>
              <a:t>　～　大雨＝</a:t>
            </a:r>
            <a:r>
              <a:rPr lang="en-US" altLang="ja-JP" sz="1200" kern="1200" dirty="0">
                <a:solidFill>
                  <a:srgbClr val="37474F"/>
                </a:solidFill>
                <a:latin typeface="+mn-ea"/>
                <a:ea typeface="+mn-ea"/>
                <a:cs typeface="HGMaruGothicMPRO" charset="-128"/>
              </a:rPr>
              <a:t>1</a:t>
            </a:r>
          </a:p>
        </p:txBody>
      </p:sp>
      <p:sp>
        <p:nvSpPr>
          <p:cNvPr id="24" name="テキスト ボックス 23">
            <a:extLst>
              <a:ext uri="{FF2B5EF4-FFF2-40B4-BE49-F238E27FC236}">
                <a16:creationId xmlns:a16="http://schemas.microsoft.com/office/drawing/2014/main" id="{C083110F-892E-A54B-8471-99FF68751E07}"/>
              </a:ext>
            </a:extLst>
          </p:cNvPr>
          <p:cNvSpPr txBox="1"/>
          <p:nvPr/>
        </p:nvSpPr>
        <p:spPr>
          <a:xfrm>
            <a:off x="75155" y="1445529"/>
            <a:ext cx="12701392" cy="830997"/>
          </a:xfrm>
          <a:prstGeom prst="rect">
            <a:avLst/>
          </a:prstGeom>
          <a:noFill/>
        </p:spPr>
        <p:txBody>
          <a:bodyPr wrap="square" rtlCol="0" anchor="ctr">
            <a:spAutoFit/>
          </a:bodyPr>
          <a:lstStyle/>
          <a:p>
            <a:r>
              <a:rPr lang="en-US" altLang="ja-JP" dirty="0" err="1">
                <a:solidFill>
                  <a:srgbClr val="37474F"/>
                </a:solidFill>
                <a:latin typeface="+mn-ea"/>
                <a:ea typeface="+mn-ea"/>
                <a:cs typeface="HGMaruGothicMPRO" charset="-128"/>
              </a:rPr>
              <a:t>Geppo</a:t>
            </a:r>
            <a:r>
              <a:rPr lang="ja-JP" altLang="en-US" dirty="0">
                <a:solidFill>
                  <a:srgbClr val="37474F"/>
                </a:solidFill>
                <a:latin typeface="+mn-ea"/>
                <a:ea typeface="+mn-ea"/>
                <a:cs typeface="HGMaruGothicMPRO" charset="-128"/>
              </a:rPr>
              <a:t>では独自の「アラート」と呼ばれる基準をもとに</a:t>
            </a:r>
          </a:p>
          <a:p>
            <a:r>
              <a:rPr lang="ja-JP" altLang="en-US" dirty="0">
                <a:solidFill>
                  <a:srgbClr val="37474F"/>
                </a:solidFill>
                <a:latin typeface="+mn-ea"/>
                <a:ea typeface="+mn-ea"/>
                <a:cs typeface="HGMaruGothicMPRO" charset="-128"/>
              </a:rPr>
              <a:t>フォローが必要な従業員の方をかんたんに把握できます</a:t>
            </a:r>
          </a:p>
        </p:txBody>
      </p:sp>
      <p:pic>
        <p:nvPicPr>
          <p:cNvPr id="29" name="図 28"/>
          <p:cNvPicPr>
            <a:picLocks noChangeAspect="1"/>
          </p:cNvPicPr>
          <p:nvPr/>
        </p:nvPicPr>
        <p:blipFill rotWithShape="1">
          <a:blip r:embed="rId5"/>
          <a:srcRect l="5191" t="39246" r="71339" b="44737"/>
          <a:stretch/>
        </p:blipFill>
        <p:spPr>
          <a:xfrm>
            <a:off x="74852" y="2276526"/>
            <a:ext cx="2383798" cy="1037817"/>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2" name="曲折矢印 1"/>
          <p:cNvSpPr/>
          <p:nvPr/>
        </p:nvSpPr>
        <p:spPr>
          <a:xfrm flipV="1">
            <a:off x="226172" y="3358311"/>
            <a:ext cx="552383" cy="567314"/>
          </a:xfrm>
          <a:prstGeom prst="bentArrow">
            <a:avLst/>
          </a:prstGeom>
          <a:solidFill>
            <a:srgbClr val="55BBB3"/>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cxnSp>
        <p:nvCxnSpPr>
          <p:cNvPr id="31" name="直線矢印コネクタ 30">
            <a:extLst>
              <a:ext uri="{FF2B5EF4-FFF2-40B4-BE49-F238E27FC236}">
                <a16:creationId xmlns:a16="http://schemas.microsoft.com/office/drawing/2014/main" id="{352D3D13-EE4D-4E0C-A3B1-4A90ECA2BEFC}"/>
              </a:ext>
            </a:extLst>
          </p:cNvPr>
          <p:cNvCxnSpPr>
            <a:cxnSpLocks/>
            <a:stCxn id="30" idx="1"/>
            <a:endCxn id="38" idx="3"/>
          </p:cNvCxnSpPr>
          <p:nvPr/>
        </p:nvCxnSpPr>
        <p:spPr>
          <a:xfrm flipH="1">
            <a:off x="2546054" y="7453289"/>
            <a:ext cx="1228239" cy="660"/>
          </a:xfrm>
          <a:prstGeom prst="straightConnector1">
            <a:avLst/>
          </a:prstGeom>
          <a:noFill/>
          <a:ln w="57150" cap="flat">
            <a:solidFill>
              <a:srgbClr val="E76D64"/>
            </a:solidFill>
            <a:prstDash val="solid"/>
            <a:miter lim="400000"/>
            <a:tailEnd type="triangle"/>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35" name="直線矢印コネクタ 34">
            <a:extLst>
              <a:ext uri="{FF2B5EF4-FFF2-40B4-BE49-F238E27FC236}">
                <a16:creationId xmlns:a16="http://schemas.microsoft.com/office/drawing/2014/main" id="{D21479BB-2D9B-443A-ABCE-5011C07601A9}"/>
              </a:ext>
            </a:extLst>
          </p:cNvPr>
          <p:cNvCxnSpPr>
            <a:cxnSpLocks/>
            <a:stCxn id="34" idx="1"/>
          </p:cNvCxnSpPr>
          <p:nvPr/>
        </p:nvCxnSpPr>
        <p:spPr>
          <a:xfrm flipH="1">
            <a:off x="8377016" y="7817130"/>
            <a:ext cx="1357914" cy="0"/>
          </a:xfrm>
          <a:prstGeom prst="straightConnector1">
            <a:avLst/>
          </a:prstGeom>
          <a:noFill/>
          <a:ln w="57150" cap="flat">
            <a:solidFill>
              <a:srgbClr val="E76D64"/>
            </a:solidFill>
            <a:prstDash val="solid"/>
            <a:miter lim="400000"/>
            <a:tailEnd type="triangle"/>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cxnSp>
      <p:sp>
        <p:nvSpPr>
          <p:cNvPr id="30" name="テキスト ボックス 29">
            <a:extLst>
              <a:ext uri="{FF2B5EF4-FFF2-40B4-BE49-F238E27FC236}">
                <a16:creationId xmlns:a16="http://schemas.microsoft.com/office/drawing/2014/main" id="{F09E8C3C-CCDE-4EC3-B28E-9DE888589230}"/>
              </a:ext>
            </a:extLst>
          </p:cNvPr>
          <p:cNvSpPr txBox="1"/>
          <p:nvPr/>
        </p:nvSpPr>
        <p:spPr>
          <a:xfrm>
            <a:off x="3774293" y="6272824"/>
            <a:ext cx="2995368" cy="2360930"/>
          </a:xfrm>
          <a:prstGeom prst="roundRect">
            <a:avLst/>
          </a:prstGeom>
          <a:solidFill>
            <a:schemeClr val="bg1"/>
          </a:solidFill>
          <a:ln w="38100" cap="flat">
            <a:solidFill>
              <a:srgbClr val="E76D64"/>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ja-JP" altLang="en-US" sz="2200" dirty="0">
                <a:solidFill>
                  <a:srgbClr val="37474F"/>
                </a:solidFill>
              </a:rPr>
              <a:t>①氏名をクリックすると、過去の回答・アラート対応履歴を確認でき、新たなアラート対応も追加できます</a:t>
            </a:r>
          </a:p>
        </p:txBody>
      </p:sp>
      <p:sp>
        <p:nvSpPr>
          <p:cNvPr id="38" name="四角形: 角を丸くする 37">
            <a:extLst>
              <a:ext uri="{FF2B5EF4-FFF2-40B4-BE49-F238E27FC236}">
                <a16:creationId xmlns:a16="http://schemas.microsoft.com/office/drawing/2014/main" id="{41A7C87D-96FD-4B17-B455-55CC63BF39D4}"/>
              </a:ext>
            </a:extLst>
          </p:cNvPr>
          <p:cNvSpPr/>
          <p:nvPr/>
        </p:nvSpPr>
        <p:spPr>
          <a:xfrm>
            <a:off x="1721626" y="6280248"/>
            <a:ext cx="824428" cy="2347402"/>
          </a:xfrm>
          <a:prstGeom prst="roundRect">
            <a:avLst/>
          </a:prstGeom>
          <a:noFill/>
          <a:ln w="38100" cap="flat">
            <a:solidFill>
              <a:srgbClr val="E76D6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39" name="四角形: 角を丸くする 38">
            <a:extLst>
              <a:ext uri="{FF2B5EF4-FFF2-40B4-BE49-F238E27FC236}">
                <a16:creationId xmlns:a16="http://schemas.microsoft.com/office/drawing/2014/main" id="{427E2B36-2792-4223-9B51-0876E4AD262B}"/>
              </a:ext>
            </a:extLst>
          </p:cNvPr>
          <p:cNvSpPr/>
          <p:nvPr/>
        </p:nvSpPr>
        <p:spPr>
          <a:xfrm>
            <a:off x="7998570" y="6307481"/>
            <a:ext cx="378446" cy="2347402"/>
          </a:xfrm>
          <a:prstGeom prst="roundRect">
            <a:avLst/>
          </a:prstGeom>
          <a:noFill/>
          <a:ln w="38100" cap="flat">
            <a:solidFill>
              <a:srgbClr val="E76D6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34" name="テキスト ボックス 33">
            <a:extLst>
              <a:ext uri="{FF2B5EF4-FFF2-40B4-BE49-F238E27FC236}">
                <a16:creationId xmlns:a16="http://schemas.microsoft.com/office/drawing/2014/main" id="{3A7CBA62-44B6-4F3B-8B1C-F0ADCCDBC30C}"/>
              </a:ext>
            </a:extLst>
          </p:cNvPr>
          <p:cNvSpPr txBox="1"/>
          <p:nvPr/>
        </p:nvSpPr>
        <p:spPr>
          <a:xfrm>
            <a:off x="9734930" y="7198521"/>
            <a:ext cx="3096488" cy="1237218"/>
          </a:xfrm>
          <a:prstGeom prst="roundRect">
            <a:avLst/>
          </a:prstGeom>
          <a:solidFill>
            <a:schemeClr val="bg1"/>
          </a:solidFill>
          <a:ln w="38100" cap="flat">
            <a:solidFill>
              <a:srgbClr val="E76D64"/>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ja-JP" altLang="en-US" sz="2200" dirty="0">
                <a:solidFill>
                  <a:srgbClr val="37474F"/>
                </a:solidFill>
              </a:rPr>
              <a:t>②カーソルを</a:t>
            </a:r>
            <a:r>
              <a:rPr lang="en-US" altLang="ja-JP" sz="2200" dirty="0">
                <a:solidFill>
                  <a:srgbClr val="37474F"/>
                </a:solidFill>
              </a:rPr>
              <a:t>ON</a:t>
            </a:r>
            <a:r>
              <a:rPr lang="ja-JP" altLang="en-US" sz="2200" dirty="0">
                <a:solidFill>
                  <a:srgbClr val="37474F"/>
                </a:solidFill>
              </a:rPr>
              <a:t>すると、アラートの理由が表示されます</a:t>
            </a:r>
          </a:p>
        </p:txBody>
      </p:sp>
      <p:sp>
        <p:nvSpPr>
          <p:cNvPr id="46" name="テキスト ボックス 45">
            <a:extLst>
              <a:ext uri="{FF2B5EF4-FFF2-40B4-BE49-F238E27FC236}">
                <a16:creationId xmlns:a16="http://schemas.microsoft.com/office/drawing/2014/main" id="{2378D444-0C7B-4957-AC9D-53625C0850EB}"/>
              </a:ext>
            </a:extLst>
          </p:cNvPr>
          <p:cNvSpPr txBox="1"/>
          <p:nvPr/>
        </p:nvSpPr>
        <p:spPr>
          <a:xfrm>
            <a:off x="1516437" y="6127399"/>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rPr>
              <a:t>①</a:t>
            </a:r>
          </a:p>
        </p:txBody>
      </p:sp>
      <p:sp>
        <p:nvSpPr>
          <p:cNvPr id="47" name="テキスト ボックス 46">
            <a:extLst>
              <a:ext uri="{FF2B5EF4-FFF2-40B4-BE49-F238E27FC236}">
                <a16:creationId xmlns:a16="http://schemas.microsoft.com/office/drawing/2014/main" id="{A4B19B5C-6E6C-4A07-B6A8-EB6711215D64}"/>
              </a:ext>
            </a:extLst>
          </p:cNvPr>
          <p:cNvSpPr txBox="1"/>
          <p:nvPr/>
        </p:nvSpPr>
        <p:spPr>
          <a:xfrm>
            <a:off x="7772913" y="6097437"/>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1600" dirty="0">
                <a:solidFill>
                  <a:schemeClr val="bg1"/>
                </a:solidFill>
              </a:rPr>
              <a:t>②</a:t>
            </a:r>
            <a:endPar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endParaRPr>
          </a:p>
        </p:txBody>
      </p:sp>
    </p:spTree>
    <p:extLst>
      <p:ext uri="{BB962C8B-B14F-4D97-AF65-F5344CB8AC3E}">
        <p14:creationId xmlns:p14="http://schemas.microsoft.com/office/powerpoint/2010/main" val="24996449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426" t="8751" r="1621" b="2017"/>
          <a:stretch/>
        </p:blipFill>
        <p:spPr>
          <a:xfrm>
            <a:off x="6563641" y="4413689"/>
            <a:ext cx="6087648" cy="4160309"/>
          </a:xfrm>
          <a:prstGeom prst="rect">
            <a:avLst/>
          </a:prstGeom>
        </p:spPr>
      </p:pic>
      <p:sp>
        <p:nvSpPr>
          <p:cNvPr id="22" name="タイトル 21">
            <a:extLst>
              <a:ext uri="{FF2B5EF4-FFF2-40B4-BE49-F238E27FC236}">
                <a16:creationId xmlns:a16="http://schemas.microsoft.com/office/drawing/2014/main" id="{CFF27A3E-21A3-4555-8234-901E753F1C40}"/>
              </a:ext>
            </a:extLst>
          </p:cNvPr>
          <p:cNvSpPr>
            <a:spLocks noGrp="1"/>
          </p:cNvSpPr>
          <p:nvPr>
            <p:ph type="title"/>
          </p:nvPr>
        </p:nvSpPr>
        <p:spPr/>
        <p:txBody>
          <a:bodyPr>
            <a:normAutofit/>
          </a:bodyPr>
          <a:lstStyle/>
          <a:p>
            <a:r>
              <a:rPr lang="ja-JP" altLang="en-US" dirty="0"/>
              <a:t>アラート対応の追加</a:t>
            </a:r>
          </a:p>
        </p:txBody>
      </p:sp>
      <p:pic>
        <p:nvPicPr>
          <p:cNvPr id="6" name="図 5"/>
          <p:cNvPicPr>
            <a:picLocks noChangeAspect="1"/>
          </p:cNvPicPr>
          <p:nvPr/>
        </p:nvPicPr>
        <p:blipFill rotWithShape="1">
          <a:blip r:embed="rId4"/>
          <a:srcRect t="11371"/>
          <a:stretch/>
        </p:blipFill>
        <p:spPr>
          <a:xfrm>
            <a:off x="322437" y="2279705"/>
            <a:ext cx="6153519" cy="3479123"/>
          </a:xfrm>
          <a:prstGeom prst="rect">
            <a:avLst/>
          </a:prstGeom>
        </p:spPr>
      </p:pic>
      <p:sp>
        <p:nvSpPr>
          <p:cNvPr id="8" name="四角形: 角を丸くする 7"/>
          <p:cNvSpPr/>
          <p:nvPr/>
        </p:nvSpPr>
        <p:spPr>
          <a:xfrm>
            <a:off x="749351" y="5028341"/>
            <a:ext cx="5483295" cy="298226"/>
          </a:xfrm>
          <a:prstGeom prst="roundRect">
            <a:avLst/>
          </a:prstGeom>
          <a:noFill/>
          <a:ln w="38100">
            <a:solidFill>
              <a:srgbClr val="E76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20">
            <a:extLst>
              <a:ext uri="{FF2B5EF4-FFF2-40B4-BE49-F238E27FC236}">
                <a16:creationId xmlns:a16="http://schemas.microsoft.com/office/drawing/2014/main" id="{7B159126-D157-49F7-89D6-BA6936CCDA84}"/>
              </a:ext>
            </a:extLst>
          </p:cNvPr>
          <p:cNvSpPr/>
          <p:nvPr/>
        </p:nvSpPr>
        <p:spPr>
          <a:xfrm>
            <a:off x="2702409" y="1728116"/>
            <a:ext cx="3773547" cy="398252"/>
          </a:xfrm>
          <a:prstGeom prst="rect">
            <a:avLst/>
          </a:prstGeom>
          <a:solidFill>
            <a:srgbClr val="37474F"/>
          </a:solidFill>
          <a:ln w="381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i="0" u="none" strike="noStrike" kern="1200" cap="none" spc="0" normalizeH="0" baseline="0" noProof="0" dirty="0">
                <a:ln>
                  <a:noFill/>
                </a:ln>
                <a:solidFill>
                  <a:prstClr val="white"/>
                </a:solidFill>
                <a:effectLst/>
                <a:uLnTx/>
                <a:uFillTx/>
                <a:latin typeface="+mn-ea"/>
                <a:ea typeface="+mn-ea"/>
                <a:cs typeface="HGMaruGothicMPRO" charset="-128"/>
              </a:rPr>
              <a:t>アラート対象者一覧での一括作成</a:t>
            </a:r>
          </a:p>
        </p:txBody>
      </p:sp>
      <p:sp>
        <p:nvSpPr>
          <p:cNvPr id="13" name="正方形/長方形 20">
            <a:extLst>
              <a:ext uri="{FF2B5EF4-FFF2-40B4-BE49-F238E27FC236}">
                <a16:creationId xmlns:a16="http://schemas.microsoft.com/office/drawing/2014/main" id="{7B159126-D157-49F7-89D6-BA6936CCDA84}"/>
              </a:ext>
            </a:extLst>
          </p:cNvPr>
          <p:cNvSpPr/>
          <p:nvPr/>
        </p:nvSpPr>
        <p:spPr>
          <a:xfrm>
            <a:off x="8877742" y="3968589"/>
            <a:ext cx="3773547" cy="398252"/>
          </a:xfrm>
          <a:prstGeom prst="rect">
            <a:avLst/>
          </a:prstGeom>
          <a:solidFill>
            <a:srgbClr val="37474F"/>
          </a:solidFill>
          <a:ln w="381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800" kern="1200" dirty="0">
                <a:solidFill>
                  <a:prstClr val="white"/>
                </a:solidFill>
                <a:latin typeface="+mn-ea"/>
                <a:ea typeface="+mn-ea"/>
                <a:cs typeface="HGMaruGothicMPRO" charset="-128"/>
              </a:rPr>
              <a:t>従業員詳細画面での個別作成</a:t>
            </a:r>
            <a:endParaRPr kumimoji="0" lang="ja-JP" altLang="en-US" sz="1800" i="0" u="none" strike="noStrike" kern="1200" cap="none" spc="0" normalizeH="0" baseline="0" noProof="0" dirty="0">
              <a:ln>
                <a:noFill/>
              </a:ln>
              <a:solidFill>
                <a:prstClr val="white"/>
              </a:solidFill>
              <a:effectLst/>
              <a:uLnTx/>
              <a:uFillTx/>
              <a:latin typeface="+mn-ea"/>
              <a:ea typeface="+mn-ea"/>
              <a:cs typeface="HGMaruGothicMPRO" charset="-128"/>
            </a:endParaRPr>
          </a:p>
        </p:txBody>
      </p:sp>
      <p:sp>
        <p:nvSpPr>
          <p:cNvPr id="14" name="四角形: 角を丸くする 13">
            <a:extLst>
              <a:ext uri="{FF2B5EF4-FFF2-40B4-BE49-F238E27FC236}">
                <a16:creationId xmlns:a16="http://schemas.microsoft.com/office/drawing/2014/main" id="{2A521537-0440-4032-9B8F-4ECAEC1516D5}"/>
              </a:ext>
            </a:extLst>
          </p:cNvPr>
          <p:cNvSpPr/>
          <p:nvPr/>
        </p:nvSpPr>
        <p:spPr>
          <a:xfrm>
            <a:off x="637155" y="2404904"/>
            <a:ext cx="378023" cy="385171"/>
          </a:xfrm>
          <a:prstGeom prst="roundRect">
            <a:avLst/>
          </a:prstGeom>
          <a:noFill/>
          <a:ln w="38100" cap="flat">
            <a:solidFill>
              <a:srgbClr val="E76D6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17" name="テキスト ボックス 16">
            <a:extLst>
              <a:ext uri="{FF2B5EF4-FFF2-40B4-BE49-F238E27FC236}">
                <a16:creationId xmlns:a16="http://schemas.microsoft.com/office/drawing/2014/main" id="{3205CDAB-CC5F-4497-A0B1-150B342ED573}"/>
              </a:ext>
            </a:extLst>
          </p:cNvPr>
          <p:cNvSpPr txBox="1"/>
          <p:nvPr/>
        </p:nvSpPr>
        <p:spPr>
          <a:xfrm>
            <a:off x="354458" y="2126368"/>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rPr>
              <a:t>①</a:t>
            </a:r>
          </a:p>
        </p:txBody>
      </p:sp>
      <p:cxnSp>
        <p:nvCxnSpPr>
          <p:cNvPr id="19" name="直線矢印コネクタ 18">
            <a:extLst>
              <a:ext uri="{FF2B5EF4-FFF2-40B4-BE49-F238E27FC236}">
                <a16:creationId xmlns:a16="http://schemas.microsoft.com/office/drawing/2014/main" id="{70B89779-6C03-4F9B-808C-C9C1F27DD591}"/>
              </a:ext>
            </a:extLst>
          </p:cNvPr>
          <p:cNvCxnSpPr>
            <a:cxnSpLocks/>
            <a:endCxn id="14" idx="3"/>
          </p:cNvCxnSpPr>
          <p:nvPr/>
        </p:nvCxnSpPr>
        <p:spPr>
          <a:xfrm flipH="1">
            <a:off x="1015178" y="2597490"/>
            <a:ext cx="1209915" cy="0"/>
          </a:xfrm>
          <a:prstGeom prst="straightConnector1">
            <a:avLst/>
          </a:prstGeom>
          <a:noFill/>
          <a:ln w="57150" cap="flat">
            <a:solidFill>
              <a:srgbClr val="E76D64"/>
            </a:solidFill>
            <a:prstDash val="solid"/>
            <a:miter lim="400000"/>
            <a:tailEnd type="triangle"/>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cxnSp>
      <p:sp>
        <p:nvSpPr>
          <p:cNvPr id="18" name="テキスト ボックス 17">
            <a:extLst>
              <a:ext uri="{FF2B5EF4-FFF2-40B4-BE49-F238E27FC236}">
                <a16:creationId xmlns:a16="http://schemas.microsoft.com/office/drawing/2014/main" id="{6A4B2C1C-4F45-428F-8D58-94C46FC75DA7}"/>
              </a:ext>
            </a:extLst>
          </p:cNvPr>
          <p:cNvSpPr txBox="1"/>
          <p:nvPr/>
        </p:nvSpPr>
        <p:spPr>
          <a:xfrm>
            <a:off x="2225093" y="2276020"/>
            <a:ext cx="4867085" cy="1237218"/>
          </a:xfrm>
          <a:prstGeom prst="roundRect">
            <a:avLst/>
          </a:prstGeom>
          <a:solidFill>
            <a:schemeClr val="bg1"/>
          </a:solidFill>
          <a:ln w="38100" cap="flat">
            <a:solidFill>
              <a:srgbClr val="E76D64"/>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ja-JP" altLang="en-US" sz="2200" dirty="0">
                <a:solidFill>
                  <a:srgbClr val="37474F"/>
                </a:solidFill>
              </a:rPr>
              <a:t>①一覧の上のチェックボックスを選択すると、一括でアラート対応の追加ができます</a:t>
            </a:r>
          </a:p>
        </p:txBody>
      </p:sp>
      <p:sp>
        <p:nvSpPr>
          <p:cNvPr id="20" name="四角形: 角を丸くする 19">
            <a:extLst>
              <a:ext uri="{FF2B5EF4-FFF2-40B4-BE49-F238E27FC236}">
                <a16:creationId xmlns:a16="http://schemas.microsoft.com/office/drawing/2014/main" id="{533BC188-836B-4501-BFFE-CAE842CA62D0}"/>
              </a:ext>
            </a:extLst>
          </p:cNvPr>
          <p:cNvSpPr/>
          <p:nvPr/>
        </p:nvSpPr>
        <p:spPr>
          <a:xfrm>
            <a:off x="6818327" y="8235675"/>
            <a:ext cx="844603" cy="385171"/>
          </a:xfrm>
          <a:prstGeom prst="roundRect">
            <a:avLst/>
          </a:prstGeom>
          <a:noFill/>
          <a:ln w="38100" cap="flat">
            <a:solidFill>
              <a:srgbClr val="E76D6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21" name="テキスト ボックス 20">
            <a:extLst>
              <a:ext uri="{FF2B5EF4-FFF2-40B4-BE49-F238E27FC236}">
                <a16:creationId xmlns:a16="http://schemas.microsoft.com/office/drawing/2014/main" id="{E4FD7A78-2C31-4CA2-BD18-F49CEFD41ABC}"/>
              </a:ext>
            </a:extLst>
          </p:cNvPr>
          <p:cNvSpPr txBox="1"/>
          <p:nvPr/>
        </p:nvSpPr>
        <p:spPr>
          <a:xfrm>
            <a:off x="6535630" y="7957139"/>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1600" dirty="0">
                <a:solidFill>
                  <a:schemeClr val="bg1"/>
                </a:solidFill>
              </a:rPr>
              <a:t>②</a:t>
            </a:r>
            <a:endPar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endParaRPr>
          </a:p>
        </p:txBody>
      </p:sp>
      <p:sp>
        <p:nvSpPr>
          <p:cNvPr id="23" name="テキスト ボックス 22">
            <a:extLst>
              <a:ext uri="{FF2B5EF4-FFF2-40B4-BE49-F238E27FC236}">
                <a16:creationId xmlns:a16="http://schemas.microsoft.com/office/drawing/2014/main" id="{96429BE9-E2D3-4976-8248-366692ADDF99}"/>
              </a:ext>
            </a:extLst>
          </p:cNvPr>
          <p:cNvSpPr txBox="1"/>
          <p:nvPr/>
        </p:nvSpPr>
        <p:spPr>
          <a:xfrm>
            <a:off x="8038890" y="7724451"/>
            <a:ext cx="4867085" cy="1237218"/>
          </a:xfrm>
          <a:prstGeom prst="roundRect">
            <a:avLst/>
          </a:prstGeom>
          <a:solidFill>
            <a:schemeClr val="bg1"/>
          </a:solidFill>
          <a:ln w="38100" cap="flat">
            <a:solidFill>
              <a:srgbClr val="E76D64"/>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ja-JP" altLang="en-US" sz="2200" dirty="0">
                <a:solidFill>
                  <a:srgbClr val="37474F"/>
                </a:solidFill>
              </a:rPr>
              <a:t>②個別で対応を追加する場合は、一覧から従業員の氏名をクリックして個人のページに飛んで追加します</a:t>
            </a:r>
          </a:p>
        </p:txBody>
      </p:sp>
      <p:cxnSp>
        <p:nvCxnSpPr>
          <p:cNvPr id="24" name="直線矢印コネクタ 23">
            <a:extLst>
              <a:ext uri="{FF2B5EF4-FFF2-40B4-BE49-F238E27FC236}">
                <a16:creationId xmlns:a16="http://schemas.microsoft.com/office/drawing/2014/main" id="{59620F73-D9F9-4D7B-825F-94D8D83B2CCC}"/>
              </a:ext>
            </a:extLst>
          </p:cNvPr>
          <p:cNvCxnSpPr>
            <a:cxnSpLocks/>
            <a:stCxn id="23" idx="1"/>
          </p:cNvCxnSpPr>
          <p:nvPr/>
        </p:nvCxnSpPr>
        <p:spPr>
          <a:xfrm flipH="1">
            <a:off x="7662930" y="8343060"/>
            <a:ext cx="375960" cy="0"/>
          </a:xfrm>
          <a:prstGeom prst="straightConnector1">
            <a:avLst/>
          </a:prstGeom>
          <a:noFill/>
          <a:ln w="57150" cap="flat">
            <a:solidFill>
              <a:srgbClr val="E76D64"/>
            </a:solidFill>
            <a:prstDash val="solid"/>
            <a:miter lim="400000"/>
            <a:tailEnd type="triangle"/>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17587332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a:extLst>
              <a:ext uri="{FF2B5EF4-FFF2-40B4-BE49-F238E27FC236}">
                <a16:creationId xmlns:a16="http://schemas.microsoft.com/office/drawing/2014/main" id="{CFF27A3E-21A3-4555-8234-901E753F1C40}"/>
              </a:ext>
            </a:extLst>
          </p:cNvPr>
          <p:cNvSpPr>
            <a:spLocks noGrp="1"/>
          </p:cNvSpPr>
          <p:nvPr>
            <p:ph type="title"/>
          </p:nvPr>
        </p:nvSpPr>
        <p:spPr/>
        <p:txBody>
          <a:bodyPr>
            <a:normAutofit/>
          </a:bodyPr>
          <a:lstStyle/>
          <a:p>
            <a:r>
              <a:rPr lang="ja-JP" altLang="en-US" dirty="0"/>
              <a:t>アラート対応</a:t>
            </a:r>
          </a:p>
        </p:txBody>
      </p:sp>
      <p:pic>
        <p:nvPicPr>
          <p:cNvPr id="2" name="図 1"/>
          <p:cNvPicPr>
            <a:picLocks noChangeAspect="1"/>
          </p:cNvPicPr>
          <p:nvPr/>
        </p:nvPicPr>
        <p:blipFill rotWithShape="1">
          <a:blip r:embed="rId3"/>
          <a:srcRect t="8350" r="1418" b="36265"/>
          <a:stretch/>
        </p:blipFill>
        <p:spPr>
          <a:xfrm>
            <a:off x="403606" y="1529586"/>
            <a:ext cx="12197589" cy="5185775"/>
          </a:xfrm>
          <a:prstGeom prst="rect">
            <a:avLst/>
          </a:prstGeom>
        </p:spPr>
      </p:pic>
      <p:sp>
        <p:nvSpPr>
          <p:cNvPr id="16" name="四角形: 角を丸くする 15">
            <a:extLst>
              <a:ext uri="{FF2B5EF4-FFF2-40B4-BE49-F238E27FC236}">
                <a16:creationId xmlns:a16="http://schemas.microsoft.com/office/drawing/2014/main" id="{F5CFE45C-589A-44E9-AE1B-9119F28CE099}"/>
              </a:ext>
            </a:extLst>
          </p:cNvPr>
          <p:cNvSpPr/>
          <p:nvPr/>
        </p:nvSpPr>
        <p:spPr>
          <a:xfrm>
            <a:off x="5730059" y="3902296"/>
            <a:ext cx="3647179" cy="385921"/>
          </a:xfrm>
          <a:prstGeom prst="roundRect">
            <a:avLst/>
          </a:prstGeom>
          <a:noFill/>
          <a:ln w="38100">
            <a:solidFill>
              <a:srgbClr val="E76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5BA97F94-8614-4F43-B1AC-845F8DD2A42F}"/>
              </a:ext>
            </a:extLst>
          </p:cNvPr>
          <p:cNvSpPr txBox="1"/>
          <p:nvPr/>
        </p:nvSpPr>
        <p:spPr>
          <a:xfrm>
            <a:off x="5353815" y="3618961"/>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rPr>
              <a:t>①</a:t>
            </a:r>
          </a:p>
        </p:txBody>
      </p:sp>
      <p:sp>
        <p:nvSpPr>
          <p:cNvPr id="18" name="四角形: 角を丸くする 17">
            <a:extLst>
              <a:ext uri="{FF2B5EF4-FFF2-40B4-BE49-F238E27FC236}">
                <a16:creationId xmlns:a16="http://schemas.microsoft.com/office/drawing/2014/main" id="{5A4C9812-5645-45C5-BBDB-E12656F0E760}"/>
              </a:ext>
            </a:extLst>
          </p:cNvPr>
          <p:cNvSpPr/>
          <p:nvPr/>
        </p:nvSpPr>
        <p:spPr>
          <a:xfrm>
            <a:off x="5730059" y="4571552"/>
            <a:ext cx="6659417" cy="683028"/>
          </a:xfrm>
          <a:prstGeom prst="roundRect">
            <a:avLst/>
          </a:prstGeom>
          <a:noFill/>
          <a:ln w="38100">
            <a:solidFill>
              <a:srgbClr val="E76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7C24BB9C-D4D8-4000-A828-67CA0EB00A68}"/>
              </a:ext>
            </a:extLst>
          </p:cNvPr>
          <p:cNvSpPr/>
          <p:nvPr/>
        </p:nvSpPr>
        <p:spPr>
          <a:xfrm>
            <a:off x="5691423" y="5353458"/>
            <a:ext cx="2100296" cy="326126"/>
          </a:xfrm>
          <a:prstGeom prst="roundRect">
            <a:avLst/>
          </a:prstGeom>
          <a:noFill/>
          <a:ln w="38100">
            <a:solidFill>
              <a:srgbClr val="E76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8C02ADD6-91E2-4EE9-AF62-8A836AF63E93}"/>
              </a:ext>
            </a:extLst>
          </p:cNvPr>
          <p:cNvSpPr/>
          <p:nvPr/>
        </p:nvSpPr>
        <p:spPr>
          <a:xfrm>
            <a:off x="7843235" y="5351313"/>
            <a:ext cx="2100296" cy="326126"/>
          </a:xfrm>
          <a:prstGeom prst="roundRect">
            <a:avLst/>
          </a:prstGeom>
          <a:noFill/>
          <a:ln w="38100">
            <a:solidFill>
              <a:srgbClr val="E76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D139EF96-BC8A-427B-842C-2770ABDA339C}"/>
              </a:ext>
            </a:extLst>
          </p:cNvPr>
          <p:cNvSpPr/>
          <p:nvPr/>
        </p:nvSpPr>
        <p:spPr>
          <a:xfrm>
            <a:off x="5691423" y="5757141"/>
            <a:ext cx="2100296" cy="326126"/>
          </a:xfrm>
          <a:prstGeom prst="roundRect">
            <a:avLst/>
          </a:prstGeom>
          <a:noFill/>
          <a:ln w="38100">
            <a:solidFill>
              <a:srgbClr val="E76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490836CB-DFAA-48EA-AA6E-DC3292C704F7}"/>
              </a:ext>
            </a:extLst>
          </p:cNvPr>
          <p:cNvSpPr txBox="1"/>
          <p:nvPr/>
        </p:nvSpPr>
        <p:spPr>
          <a:xfrm>
            <a:off x="5353815" y="4365774"/>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1600" dirty="0">
                <a:solidFill>
                  <a:schemeClr val="bg1"/>
                </a:solidFill>
              </a:rPr>
              <a:t>②</a:t>
            </a:r>
            <a:endPar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endParaRPr>
          </a:p>
        </p:txBody>
      </p:sp>
      <p:sp>
        <p:nvSpPr>
          <p:cNvPr id="24" name="テキスト ボックス 23">
            <a:extLst>
              <a:ext uri="{FF2B5EF4-FFF2-40B4-BE49-F238E27FC236}">
                <a16:creationId xmlns:a16="http://schemas.microsoft.com/office/drawing/2014/main" id="{A139F955-6AB7-4189-AA9A-64DC4790898E}"/>
              </a:ext>
            </a:extLst>
          </p:cNvPr>
          <p:cNvSpPr txBox="1"/>
          <p:nvPr/>
        </p:nvSpPr>
        <p:spPr>
          <a:xfrm>
            <a:off x="5353815" y="5096943"/>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1600" dirty="0">
                <a:solidFill>
                  <a:schemeClr val="bg1"/>
                </a:solidFill>
              </a:rPr>
              <a:t>③</a:t>
            </a:r>
            <a:endPar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endParaRPr>
          </a:p>
        </p:txBody>
      </p:sp>
      <p:sp>
        <p:nvSpPr>
          <p:cNvPr id="25" name="テキスト ボックス 24">
            <a:extLst>
              <a:ext uri="{FF2B5EF4-FFF2-40B4-BE49-F238E27FC236}">
                <a16:creationId xmlns:a16="http://schemas.microsoft.com/office/drawing/2014/main" id="{DEF18E36-AD00-4034-BE54-FE12EAF03BD0}"/>
              </a:ext>
            </a:extLst>
          </p:cNvPr>
          <p:cNvSpPr txBox="1"/>
          <p:nvPr/>
        </p:nvSpPr>
        <p:spPr>
          <a:xfrm>
            <a:off x="5353815" y="5520231"/>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rPr>
              <a:t>④</a:t>
            </a:r>
          </a:p>
        </p:txBody>
      </p:sp>
      <p:sp>
        <p:nvSpPr>
          <p:cNvPr id="26" name="テキスト ボックス 25">
            <a:extLst>
              <a:ext uri="{FF2B5EF4-FFF2-40B4-BE49-F238E27FC236}">
                <a16:creationId xmlns:a16="http://schemas.microsoft.com/office/drawing/2014/main" id="{C5CD94CC-AA4F-4928-BBD2-7A81F3993C90}"/>
              </a:ext>
            </a:extLst>
          </p:cNvPr>
          <p:cNvSpPr txBox="1"/>
          <p:nvPr/>
        </p:nvSpPr>
        <p:spPr>
          <a:xfrm>
            <a:off x="7551113" y="5096942"/>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rPr>
              <a:t>⑤</a:t>
            </a:r>
          </a:p>
        </p:txBody>
      </p:sp>
      <p:sp>
        <p:nvSpPr>
          <p:cNvPr id="27" name="テキスト ボックス 26">
            <a:extLst>
              <a:ext uri="{FF2B5EF4-FFF2-40B4-BE49-F238E27FC236}">
                <a16:creationId xmlns:a16="http://schemas.microsoft.com/office/drawing/2014/main" id="{9BEB317A-0B3C-4CD9-A8D4-788BC9E20D74}"/>
              </a:ext>
            </a:extLst>
          </p:cNvPr>
          <p:cNvSpPr txBox="1"/>
          <p:nvPr/>
        </p:nvSpPr>
        <p:spPr>
          <a:xfrm>
            <a:off x="1052635" y="6997385"/>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rPr>
              <a:t>①</a:t>
            </a:r>
          </a:p>
        </p:txBody>
      </p:sp>
      <p:sp>
        <p:nvSpPr>
          <p:cNvPr id="4" name="正方形/長方形 3">
            <a:extLst>
              <a:ext uri="{FF2B5EF4-FFF2-40B4-BE49-F238E27FC236}">
                <a16:creationId xmlns:a16="http://schemas.microsoft.com/office/drawing/2014/main" id="{0BAB002B-3FB2-459B-B839-EB5FBB3B2CD9}"/>
              </a:ext>
            </a:extLst>
          </p:cNvPr>
          <p:cNvSpPr/>
          <p:nvPr/>
        </p:nvSpPr>
        <p:spPr>
          <a:xfrm>
            <a:off x="1576946" y="6868342"/>
            <a:ext cx="5751132" cy="646331"/>
          </a:xfrm>
          <a:prstGeom prst="rect">
            <a:avLst/>
          </a:prstGeom>
        </p:spPr>
        <p:txBody>
          <a:bodyPr wrap="square">
            <a:spAutoFit/>
          </a:bodyPr>
          <a:lstStyle/>
          <a:p>
            <a:pPr algn="l"/>
            <a:r>
              <a:rPr lang="ja-JP" altLang="en-US" sz="1800" dirty="0">
                <a:solidFill>
                  <a:srgbClr val="37474F"/>
                </a:solidFill>
                <a:sym typeface="ヒラギノ角ゴ ProN W3"/>
              </a:rPr>
              <a:t>「対応済」「対応不要」のステータスに更新されるとダッシュボードの未対応数が減っていきます。</a:t>
            </a:r>
          </a:p>
        </p:txBody>
      </p:sp>
      <p:sp>
        <p:nvSpPr>
          <p:cNvPr id="28" name="テキスト ボックス 27">
            <a:extLst>
              <a:ext uri="{FF2B5EF4-FFF2-40B4-BE49-F238E27FC236}">
                <a16:creationId xmlns:a16="http://schemas.microsoft.com/office/drawing/2014/main" id="{12F4BFA2-2280-49EA-A00B-86DFA8F63E25}"/>
              </a:ext>
            </a:extLst>
          </p:cNvPr>
          <p:cNvSpPr txBox="1"/>
          <p:nvPr/>
        </p:nvSpPr>
        <p:spPr>
          <a:xfrm>
            <a:off x="1052635" y="7644499"/>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rPr>
              <a:t>②</a:t>
            </a:r>
          </a:p>
        </p:txBody>
      </p:sp>
      <p:sp>
        <p:nvSpPr>
          <p:cNvPr id="29" name="テキスト ボックス 28">
            <a:extLst>
              <a:ext uri="{FF2B5EF4-FFF2-40B4-BE49-F238E27FC236}">
                <a16:creationId xmlns:a16="http://schemas.microsoft.com/office/drawing/2014/main" id="{4E81651C-A13D-4744-A8AE-C40EACCF5233}"/>
              </a:ext>
            </a:extLst>
          </p:cNvPr>
          <p:cNvSpPr txBox="1"/>
          <p:nvPr/>
        </p:nvSpPr>
        <p:spPr>
          <a:xfrm>
            <a:off x="1052635" y="8296545"/>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1600" dirty="0">
                <a:solidFill>
                  <a:schemeClr val="bg1"/>
                </a:solidFill>
              </a:rPr>
              <a:t>③</a:t>
            </a:r>
            <a:endPar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endParaRPr>
          </a:p>
        </p:txBody>
      </p:sp>
      <p:sp>
        <p:nvSpPr>
          <p:cNvPr id="30" name="正方形/長方形 29">
            <a:extLst>
              <a:ext uri="{FF2B5EF4-FFF2-40B4-BE49-F238E27FC236}">
                <a16:creationId xmlns:a16="http://schemas.microsoft.com/office/drawing/2014/main" id="{7CBD6791-902A-46A0-8149-97C08856AE79}"/>
              </a:ext>
            </a:extLst>
          </p:cNvPr>
          <p:cNvSpPr/>
          <p:nvPr/>
        </p:nvSpPr>
        <p:spPr>
          <a:xfrm>
            <a:off x="1576946" y="7653628"/>
            <a:ext cx="5751132" cy="369332"/>
          </a:xfrm>
          <a:prstGeom prst="rect">
            <a:avLst/>
          </a:prstGeom>
        </p:spPr>
        <p:txBody>
          <a:bodyPr wrap="square">
            <a:spAutoFit/>
          </a:bodyPr>
          <a:lstStyle/>
          <a:p>
            <a:pPr algn="l"/>
            <a:r>
              <a:rPr lang="ja-JP" altLang="en-US" sz="1800" dirty="0">
                <a:solidFill>
                  <a:srgbClr val="37474F"/>
                </a:solidFill>
                <a:sym typeface="ヒラギノ角ゴ ProN W3"/>
              </a:rPr>
              <a:t>後から振り返れるように記載してください。</a:t>
            </a:r>
          </a:p>
        </p:txBody>
      </p:sp>
      <p:sp>
        <p:nvSpPr>
          <p:cNvPr id="31" name="正方形/長方形 30">
            <a:extLst>
              <a:ext uri="{FF2B5EF4-FFF2-40B4-BE49-F238E27FC236}">
                <a16:creationId xmlns:a16="http://schemas.microsoft.com/office/drawing/2014/main" id="{CC191068-7D1C-40FD-B88E-1377D07DC8E7}"/>
              </a:ext>
            </a:extLst>
          </p:cNvPr>
          <p:cNvSpPr/>
          <p:nvPr/>
        </p:nvSpPr>
        <p:spPr>
          <a:xfrm>
            <a:off x="1576946" y="8296545"/>
            <a:ext cx="5751132" cy="369332"/>
          </a:xfrm>
          <a:prstGeom prst="rect">
            <a:avLst/>
          </a:prstGeom>
        </p:spPr>
        <p:txBody>
          <a:bodyPr wrap="square">
            <a:spAutoFit/>
          </a:bodyPr>
          <a:lstStyle/>
          <a:p>
            <a:pPr algn="l"/>
            <a:r>
              <a:rPr lang="ja-JP" altLang="en-US" sz="1800" dirty="0">
                <a:solidFill>
                  <a:srgbClr val="37474F"/>
                </a:solidFill>
                <a:sym typeface="ヒラギノ角ゴ ProN W3"/>
              </a:rPr>
              <a:t>対応者は、自身以外の管理者も設定可能です。</a:t>
            </a:r>
          </a:p>
        </p:txBody>
      </p:sp>
      <p:sp>
        <p:nvSpPr>
          <p:cNvPr id="32" name="テキスト ボックス 31">
            <a:extLst>
              <a:ext uri="{FF2B5EF4-FFF2-40B4-BE49-F238E27FC236}">
                <a16:creationId xmlns:a16="http://schemas.microsoft.com/office/drawing/2014/main" id="{CA21BCFB-A34D-4660-9535-099C861905A3}"/>
              </a:ext>
            </a:extLst>
          </p:cNvPr>
          <p:cNvSpPr txBox="1"/>
          <p:nvPr/>
        </p:nvSpPr>
        <p:spPr>
          <a:xfrm>
            <a:off x="7635795" y="6997385"/>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1600" dirty="0">
                <a:solidFill>
                  <a:schemeClr val="bg1"/>
                </a:solidFill>
              </a:rPr>
              <a:t>④</a:t>
            </a:r>
            <a:endPar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endParaRPr>
          </a:p>
        </p:txBody>
      </p:sp>
      <p:sp>
        <p:nvSpPr>
          <p:cNvPr id="33" name="テキスト ボックス 32">
            <a:extLst>
              <a:ext uri="{FF2B5EF4-FFF2-40B4-BE49-F238E27FC236}">
                <a16:creationId xmlns:a16="http://schemas.microsoft.com/office/drawing/2014/main" id="{89FFF06D-A1C7-4C13-8750-619F5783C85E}"/>
              </a:ext>
            </a:extLst>
          </p:cNvPr>
          <p:cNvSpPr txBox="1"/>
          <p:nvPr/>
        </p:nvSpPr>
        <p:spPr>
          <a:xfrm>
            <a:off x="7635795" y="7653628"/>
            <a:ext cx="414880" cy="385921"/>
          </a:xfrm>
          <a:prstGeom prst="roundRect">
            <a:avLst/>
          </a:prstGeom>
          <a:solidFill>
            <a:srgbClr val="E76D64"/>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chemeClr val="bg1"/>
                </a:solidFill>
                <a:effectLst/>
                <a:uFillTx/>
                <a:latin typeface="ヒラギノ角ゴ ProN W6"/>
                <a:ea typeface="ヒラギノ角ゴ ProN W6"/>
                <a:cs typeface="ヒラギノ角ゴ ProN W6"/>
                <a:sym typeface="ヒラギノ角ゴ ProN W6"/>
              </a:rPr>
              <a:t>⑤</a:t>
            </a:r>
          </a:p>
        </p:txBody>
      </p:sp>
      <p:sp>
        <p:nvSpPr>
          <p:cNvPr id="34" name="正方形/長方形 33">
            <a:extLst>
              <a:ext uri="{FF2B5EF4-FFF2-40B4-BE49-F238E27FC236}">
                <a16:creationId xmlns:a16="http://schemas.microsoft.com/office/drawing/2014/main" id="{665AC0AE-2656-4AF2-B19A-3C8EE09F6690}"/>
              </a:ext>
            </a:extLst>
          </p:cNvPr>
          <p:cNvSpPr/>
          <p:nvPr/>
        </p:nvSpPr>
        <p:spPr>
          <a:xfrm>
            <a:off x="8155904" y="6867179"/>
            <a:ext cx="4445291" cy="646331"/>
          </a:xfrm>
          <a:prstGeom prst="rect">
            <a:avLst/>
          </a:prstGeom>
        </p:spPr>
        <p:txBody>
          <a:bodyPr wrap="square">
            <a:spAutoFit/>
          </a:bodyPr>
          <a:lstStyle/>
          <a:p>
            <a:pPr algn="l"/>
            <a:r>
              <a:rPr lang="ja-JP" altLang="en-US" sz="1800" dirty="0">
                <a:solidFill>
                  <a:srgbClr val="37474F"/>
                </a:solidFill>
                <a:sym typeface="ヒラギノ角ゴ ProN W3"/>
              </a:rPr>
              <a:t>どの回答に対する対応なのか紐づけを行ってください。</a:t>
            </a:r>
          </a:p>
        </p:txBody>
      </p:sp>
      <p:sp>
        <p:nvSpPr>
          <p:cNvPr id="35" name="正方形/長方形 34">
            <a:extLst>
              <a:ext uri="{FF2B5EF4-FFF2-40B4-BE49-F238E27FC236}">
                <a16:creationId xmlns:a16="http://schemas.microsoft.com/office/drawing/2014/main" id="{34AE79C8-3C67-40C9-8BA6-263ADC1A1435}"/>
              </a:ext>
            </a:extLst>
          </p:cNvPr>
          <p:cNvSpPr/>
          <p:nvPr/>
        </p:nvSpPr>
        <p:spPr>
          <a:xfrm>
            <a:off x="8155904" y="7523422"/>
            <a:ext cx="4445291" cy="646331"/>
          </a:xfrm>
          <a:prstGeom prst="rect">
            <a:avLst/>
          </a:prstGeom>
        </p:spPr>
        <p:txBody>
          <a:bodyPr wrap="square">
            <a:spAutoFit/>
          </a:bodyPr>
          <a:lstStyle/>
          <a:p>
            <a:pPr algn="l"/>
            <a:r>
              <a:rPr lang="ja-JP" altLang="en-US" sz="1800" dirty="0">
                <a:solidFill>
                  <a:srgbClr val="37474F"/>
                </a:solidFill>
                <a:sym typeface="ヒラギノ角ゴ ProN W3"/>
              </a:rPr>
              <a:t>後から検索できるので、</a:t>
            </a:r>
          </a:p>
          <a:p>
            <a:pPr algn="l"/>
            <a:r>
              <a:rPr lang="ja-JP" altLang="en-US" sz="1800" dirty="0">
                <a:solidFill>
                  <a:srgbClr val="37474F"/>
                </a:solidFill>
                <a:sym typeface="ヒラギノ角ゴ ProN W3"/>
              </a:rPr>
              <a:t>対応期日を入れてください。</a:t>
            </a:r>
          </a:p>
        </p:txBody>
      </p:sp>
    </p:spTree>
    <p:extLst>
      <p:ext uri="{BB962C8B-B14F-4D97-AF65-F5344CB8AC3E}">
        <p14:creationId xmlns:p14="http://schemas.microsoft.com/office/powerpoint/2010/main" val="418454468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4A544C37-2E83-4378-A671-2301D08FDD83}"/>
              </a:ext>
            </a:extLst>
          </p:cNvPr>
          <p:cNvPicPr>
            <a:picLocks noChangeAspect="1"/>
          </p:cNvPicPr>
          <p:nvPr/>
        </p:nvPicPr>
        <p:blipFill>
          <a:blip r:embed="rId3"/>
          <a:stretch>
            <a:fillRect/>
          </a:stretch>
        </p:blipFill>
        <p:spPr>
          <a:xfrm>
            <a:off x="2175883" y="3062783"/>
            <a:ext cx="10294906" cy="4761394"/>
          </a:xfrm>
          <a:prstGeom prst="rect">
            <a:avLst/>
          </a:prstGeom>
        </p:spPr>
      </p:pic>
      <p:pic>
        <p:nvPicPr>
          <p:cNvPr id="14" name="図 13" descr="テキスト&#10;&#10;自動的に生成された説明">
            <a:extLst>
              <a:ext uri="{FF2B5EF4-FFF2-40B4-BE49-F238E27FC236}">
                <a16:creationId xmlns:a16="http://schemas.microsoft.com/office/drawing/2014/main" id="{50C7DD0B-02C9-494A-8166-516069D1994D}"/>
              </a:ext>
            </a:extLst>
          </p:cNvPr>
          <p:cNvPicPr>
            <a:picLocks noChangeAspect="1"/>
          </p:cNvPicPr>
          <p:nvPr/>
        </p:nvPicPr>
        <p:blipFill>
          <a:blip r:embed="rId4"/>
          <a:stretch>
            <a:fillRect/>
          </a:stretch>
        </p:blipFill>
        <p:spPr>
          <a:xfrm>
            <a:off x="101980" y="3067750"/>
            <a:ext cx="1896657" cy="2506296"/>
          </a:xfrm>
          <a:prstGeom prst="rect">
            <a:avLst/>
          </a:prstGeom>
        </p:spPr>
      </p:pic>
      <p:sp>
        <p:nvSpPr>
          <p:cNvPr id="22" name="タイトル 21">
            <a:extLst>
              <a:ext uri="{FF2B5EF4-FFF2-40B4-BE49-F238E27FC236}">
                <a16:creationId xmlns:a16="http://schemas.microsoft.com/office/drawing/2014/main" id="{CFF27A3E-21A3-4555-8234-901E753F1C40}"/>
              </a:ext>
            </a:extLst>
          </p:cNvPr>
          <p:cNvSpPr>
            <a:spLocks noGrp="1"/>
          </p:cNvSpPr>
          <p:nvPr>
            <p:ph type="title"/>
          </p:nvPr>
        </p:nvSpPr>
        <p:spPr/>
        <p:txBody>
          <a:bodyPr>
            <a:normAutofit/>
          </a:bodyPr>
          <a:lstStyle/>
          <a:p>
            <a:r>
              <a:rPr lang="ja-JP" altLang="en-US" dirty="0"/>
              <a:t>アラート対応の振り返り</a:t>
            </a:r>
          </a:p>
        </p:txBody>
      </p:sp>
      <p:sp>
        <p:nvSpPr>
          <p:cNvPr id="5" name="曲折矢印 4"/>
          <p:cNvSpPr/>
          <p:nvPr/>
        </p:nvSpPr>
        <p:spPr>
          <a:xfrm flipV="1">
            <a:off x="1164346" y="3898520"/>
            <a:ext cx="914998" cy="844755"/>
          </a:xfrm>
          <a:prstGeom prst="bentArrow">
            <a:avLst/>
          </a:prstGeom>
          <a:solidFill>
            <a:srgbClr val="55BBB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7" name="テキスト ボックス 6">
            <a:extLst>
              <a:ext uri="{FF2B5EF4-FFF2-40B4-BE49-F238E27FC236}">
                <a16:creationId xmlns:a16="http://schemas.microsoft.com/office/drawing/2014/main" id="{C083110F-892E-A54B-8471-99FF68751E07}"/>
              </a:ext>
            </a:extLst>
          </p:cNvPr>
          <p:cNvSpPr txBox="1"/>
          <p:nvPr/>
        </p:nvSpPr>
        <p:spPr>
          <a:xfrm>
            <a:off x="75155" y="1639228"/>
            <a:ext cx="12701392" cy="830997"/>
          </a:xfrm>
          <a:prstGeom prst="rect">
            <a:avLst/>
          </a:prstGeom>
          <a:noFill/>
        </p:spPr>
        <p:txBody>
          <a:bodyPr wrap="square" rtlCol="0" anchor="ctr">
            <a:spAutoFit/>
          </a:bodyPr>
          <a:lstStyle/>
          <a:p>
            <a:r>
              <a:rPr lang="ja-JP" altLang="en-US" dirty="0">
                <a:solidFill>
                  <a:srgbClr val="37474F"/>
                </a:solidFill>
                <a:latin typeface="+mn-ea"/>
                <a:ea typeface="+mn-ea"/>
                <a:cs typeface="HGMaruGothicMPRO" charset="-128"/>
              </a:rPr>
              <a:t>「アラート振り返りレポート」で前月アラートが発生した従業員のコンディションが</a:t>
            </a:r>
            <a:endParaRPr lang="en-US" altLang="ja-JP" dirty="0">
              <a:solidFill>
                <a:srgbClr val="37474F"/>
              </a:solidFill>
              <a:latin typeface="+mn-ea"/>
              <a:ea typeface="+mn-ea"/>
              <a:cs typeface="HGMaruGothicMPRO" charset="-128"/>
            </a:endParaRPr>
          </a:p>
          <a:p>
            <a:r>
              <a:rPr lang="ja-JP" altLang="en-US" dirty="0">
                <a:solidFill>
                  <a:srgbClr val="37474F"/>
                </a:solidFill>
                <a:latin typeface="+mn-ea"/>
                <a:ea typeface="+mn-ea"/>
                <a:cs typeface="HGMaruGothicMPRO" charset="-128"/>
              </a:rPr>
              <a:t>改善したかどうかを一覧できますので、アラート対応を振り返りましょう。</a:t>
            </a:r>
          </a:p>
        </p:txBody>
      </p:sp>
      <p:cxnSp>
        <p:nvCxnSpPr>
          <p:cNvPr id="12" name="直線矢印コネクタ 11">
            <a:extLst>
              <a:ext uri="{FF2B5EF4-FFF2-40B4-BE49-F238E27FC236}">
                <a16:creationId xmlns:a16="http://schemas.microsoft.com/office/drawing/2014/main" id="{AFC5D27B-01A5-485C-A378-248C90801453}"/>
              </a:ext>
            </a:extLst>
          </p:cNvPr>
          <p:cNvCxnSpPr>
            <a:cxnSpLocks/>
            <a:stCxn id="11" idx="1"/>
          </p:cNvCxnSpPr>
          <p:nvPr/>
        </p:nvCxnSpPr>
        <p:spPr>
          <a:xfrm flipH="1">
            <a:off x="6502401" y="7372358"/>
            <a:ext cx="1003734" cy="1"/>
          </a:xfrm>
          <a:prstGeom prst="straightConnector1">
            <a:avLst/>
          </a:prstGeom>
          <a:noFill/>
          <a:ln w="57150" cap="flat">
            <a:solidFill>
              <a:srgbClr val="E76D64"/>
            </a:solidFill>
            <a:prstDash val="solid"/>
            <a:miter lim="400000"/>
            <a:tailEnd type="triangle"/>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cxnSp>
      <p:sp>
        <p:nvSpPr>
          <p:cNvPr id="15" name="四角形: 角を丸くする 14">
            <a:extLst>
              <a:ext uri="{FF2B5EF4-FFF2-40B4-BE49-F238E27FC236}">
                <a16:creationId xmlns:a16="http://schemas.microsoft.com/office/drawing/2014/main" id="{E4AFC235-F835-474A-BCF9-84CD95E76CB6}"/>
              </a:ext>
            </a:extLst>
          </p:cNvPr>
          <p:cNvSpPr/>
          <p:nvPr/>
        </p:nvSpPr>
        <p:spPr>
          <a:xfrm>
            <a:off x="75155" y="3467197"/>
            <a:ext cx="1736748" cy="445694"/>
          </a:xfrm>
          <a:prstGeom prst="roundRect">
            <a:avLst/>
          </a:prstGeom>
          <a:noFill/>
          <a:ln w="38100">
            <a:solidFill>
              <a:srgbClr val="E76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B4201E8E-D461-4F27-927E-8FEB2F5C9E6F}"/>
              </a:ext>
            </a:extLst>
          </p:cNvPr>
          <p:cNvSpPr/>
          <p:nvPr/>
        </p:nvSpPr>
        <p:spPr>
          <a:xfrm>
            <a:off x="4973504" y="7058391"/>
            <a:ext cx="1528896" cy="658139"/>
          </a:xfrm>
          <a:prstGeom prst="roundRect">
            <a:avLst/>
          </a:prstGeom>
          <a:noFill/>
          <a:ln w="38100">
            <a:solidFill>
              <a:srgbClr val="E76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8A80138-872F-417B-BC2B-1C70ED4178E2}"/>
              </a:ext>
            </a:extLst>
          </p:cNvPr>
          <p:cNvSpPr txBox="1"/>
          <p:nvPr/>
        </p:nvSpPr>
        <p:spPr>
          <a:xfrm>
            <a:off x="7506135" y="7128319"/>
            <a:ext cx="5270412" cy="488077"/>
          </a:xfrm>
          <a:prstGeom prst="roundRect">
            <a:avLst/>
          </a:prstGeom>
          <a:solidFill>
            <a:schemeClr val="bg1"/>
          </a:solidFill>
          <a:ln w="38100" cap="flat">
            <a:solidFill>
              <a:srgbClr val="E76D64"/>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ja-JP" altLang="en-US" sz="2200" dirty="0">
                <a:solidFill>
                  <a:srgbClr val="37474F"/>
                </a:solidFill>
              </a:rPr>
              <a:t>前月行った対応を確認できます</a:t>
            </a:r>
          </a:p>
        </p:txBody>
      </p:sp>
    </p:spTree>
    <p:extLst>
      <p:ext uri="{BB962C8B-B14F-4D97-AF65-F5344CB8AC3E}">
        <p14:creationId xmlns:p14="http://schemas.microsoft.com/office/powerpoint/2010/main" val="247480849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a:extLst>
              <a:ext uri="{FF2B5EF4-FFF2-40B4-BE49-F238E27FC236}">
                <a16:creationId xmlns:a16="http://schemas.microsoft.com/office/drawing/2014/main" id="{CFF27A3E-21A3-4555-8234-901E753F1C40}"/>
              </a:ext>
            </a:extLst>
          </p:cNvPr>
          <p:cNvSpPr>
            <a:spLocks noGrp="1"/>
          </p:cNvSpPr>
          <p:nvPr>
            <p:ph type="title"/>
          </p:nvPr>
        </p:nvSpPr>
        <p:spPr/>
        <p:txBody>
          <a:bodyPr>
            <a:normAutofit/>
          </a:bodyPr>
          <a:lstStyle/>
          <a:p>
            <a:r>
              <a:rPr lang="ja-JP" altLang="en-US" dirty="0"/>
              <a:t>コメントの確認</a:t>
            </a:r>
          </a:p>
        </p:txBody>
      </p:sp>
      <p:pic>
        <p:nvPicPr>
          <p:cNvPr id="5" name="図 4"/>
          <p:cNvPicPr>
            <a:picLocks noChangeAspect="1"/>
          </p:cNvPicPr>
          <p:nvPr/>
        </p:nvPicPr>
        <p:blipFill rotWithShape="1">
          <a:blip r:embed="rId3"/>
          <a:srcRect t="12454"/>
          <a:stretch/>
        </p:blipFill>
        <p:spPr>
          <a:xfrm>
            <a:off x="2529063" y="4061618"/>
            <a:ext cx="9817985" cy="4957120"/>
          </a:xfrm>
          <a:prstGeom prst="rect">
            <a:avLst/>
          </a:prstGeom>
        </p:spPr>
      </p:pic>
      <p:pic>
        <p:nvPicPr>
          <p:cNvPr id="4" name="図 3"/>
          <p:cNvPicPr>
            <a:picLocks noChangeAspect="1"/>
          </p:cNvPicPr>
          <p:nvPr/>
        </p:nvPicPr>
        <p:blipFill rotWithShape="1">
          <a:blip r:embed="rId4"/>
          <a:srcRect l="4956" t="57104" r="63686" b="5523"/>
          <a:stretch/>
        </p:blipFill>
        <p:spPr>
          <a:xfrm>
            <a:off x="263047" y="2326762"/>
            <a:ext cx="3344450" cy="2542785"/>
          </a:xfrm>
          <a:prstGeom prst="rect">
            <a:avLst/>
          </a:prstGeom>
        </p:spPr>
      </p:pic>
      <p:sp>
        <p:nvSpPr>
          <p:cNvPr id="7" name="四角形: 角を丸くする 6"/>
          <p:cNvSpPr/>
          <p:nvPr/>
        </p:nvSpPr>
        <p:spPr>
          <a:xfrm>
            <a:off x="737042" y="4536762"/>
            <a:ext cx="915687" cy="307027"/>
          </a:xfrm>
          <a:prstGeom prst="roundRect">
            <a:avLst/>
          </a:prstGeom>
          <a:noFill/>
          <a:ln w="38100">
            <a:solidFill>
              <a:srgbClr val="E76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a:extLst>
              <a:ext uri="{FF2B5EF4-FFF2-40B4-BE49-F238E27FC236}">
                <a16:creationId xmlns:a16="http://schemas.microsoft.com/office/drawing/2014/main" id="{C083110F-892E-A54B-8471-99FF68751E07}"/>
              </a:ext>
            </a:extLst>
          </p:cNvPr>
          <p:cNvSpPr txBox="1"/>
          <p:nvPr/>
        </p:nvSpPr>
        <p:spPr>
          <a:xfrm>
            <a:off x="75155" y="1445529"/>
            <a:ext cx="12701392" cy="830997"/>
          </a:xfrm>
          <a:prstGeom prst="rect">
            <a:avLst/>
          </a:prstGeom>
          <a:noFill/>
        </p:spPr>
        <p:txBody>
          <a:bodyPr wrap="square" rtlCol="0" anchor="ctr">
            <a:spAutoFit/>
          </a:bodyPr>
          <a:lstStyle/>
          <a:p>
            <a:r>
              <a:rPr lang="ja-JP" altLang="en-US" dirty="0">
                <a:solidFill>
                  <a:srgbClr val="37474F"/>
                </a:solidFill>
                <a:latin typeface="+mn-ea"/>
                <a:ea typeface="+mn-ea"/>
                <a:cs typeface="HGMaruGothicMPRO" charset="-128"/>
              </a:rPr>
              <a:t>アラートは上がっていないが、コメントを書いてくれている人もいるので、</a:t>
            </a:r>
            <a:endParaRPr lang="en-US" altLang="ja-JP" dirty="0">
              <a:solidFill>
                <a:srgbClr val="37474F"/>
              </a:solidFill>
              <a:latin typeface="+mn-ea"/>
              <a:ea typeface="+mn-ea"/>
              <a:cs typeface="HGMaruGothicMPRO" charset="-128"/>
            </a:endParaRPr>
          </a:p>
          <a:p>
            <a:r>
              <a:rPr lang="ja-JP" altLang="en-US" dirty="0">
                <a:solidFill>
                  <a:srgbClr val="37474F"/>
                </a:solidFill>
                <a:latin typeface="+mn-ea"/>
                <a:ea typeface="+mn-ea"/>
                <a:cs typeface="HGMaruGothicMPRO" charset="-128"/>
              </a:rPr>
              <a:t>コメント一覧も確認し、適宜アラート対応を追加してください。</a:t>
            </a:r>
          </a:p>
        </p:txBody>
      </p:sp>
      <p:sp>
        <p:nvSpPr>
          <p:cNvPr id="9" name="曲折矢印 4">
            <a:extLst>
              <a:ext uri="{FF2B5EF4-FFF2-40B4-BE49-F238E27FC236}">
                <a16:creationId xmlns:a16="http://schemas.microsoft.com/office/drawing/2014/main" id="{3A79AD99-9264-4BB7-BB06-0067D35A1B62}"/>
              </a:ext>
            </a:extLst>
          </p:cNvPr>
          <p:cNvSpPr/>
          <p:nvPr/>
        </p:nvSpPr>
        <p:spPr>
          <a:xfrm flipV="1">
            <a:off x="1195230" y="4919783"/>
            <a:ext cx="914998" cy="844755"/>
          </a:xfrm>
          <a:prstGeom prst="bentArrow">
            <a:avLst/>
          </a:prstGeom>
          <a:solidFill>
            <a:srgbClr val="55BBB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Tree>
    <p:extLst>
      <p:ext uri="{BB962C8B-B14F-4D97-AF65-F5344CB8AC3E}">
        <p14:creationId xmlns:p14="http://schemas.microsoft.com/office/powerpoint/2010/main" val="137843948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a:extLst>
              <a:ext uri="{FF2B5EF4-FFF2-40B4-BE49-F238E27FC236}">
                <a16:creationId xmlns:a16="http://schemas.microsoft.com/office/drawing/2014/main" id="{CFF27A3E-21A3-4555-8234-901E753F1C40}"/>
              </a:ext>
            </a:extLst>
          </p:cNvPr>
          <p:cNvSpPr>
            <a:spLocks noGrp="1"/>
          </p:cNvSpPr>
          <p:nvPr>
            <p:ph type="title"/>
          </p:nvPr>
        </p:nvSpPr>
        <p:spPr/>
        <p:txBody>
          <a:bodyPr>
            <a:normAutofit/>
          </a:bodyPr>
          <a:lstStyle/>
          <a:p>
            <a:r>
              <a:rPr lang="ja-JP" altLang="en-US" dirty="0"/>
              <a:t>未回答者の確認</a:t>
            </a:r>
          </a:p>
        </p:txBody>
      </p:sp>
      <p:pic>
        <p:nvPicPr>
          <p:cNvPr id="6" name="図 5" descr="スクリーンショットの画面&#10;&#10;自動的に生成された説明">
            <a:extLst>
              <a:ext uri="{FF2B5EF4-FFF2-40B4-BE49-F238E27FC236}">
                <a16:creationId xmlns:a16="http://schemas.microsoft.com/office/drawing/2014/main" id="{B48E9175-90CF-4C9C-8CD8-CE6100C32423}"/>
              </a:ext>
            </a:extLst>
          </p:cNvPr>
          <p:cNvPicPr>
            <a:picLocks noChangeAspect="1"/>
          </p:cNvPicPr>
          <p:nvPr/>
        </p:nvPicPr>
        <p:blipFill>
          <a:blip r:embed="rId3"/>
          <a:stretch>
            <a:fillRect/>
          </a:stretch>
        </p:blipFill>
        <p:spPr>
          <a:xfrm>
            <a:off x="1482591" y="2801846"/>
            <a:ext cx="9966198" cy="4582112"/>
          </a:xfrm>
          <a:prstGeom prst="rect">
            <a:avLst/>
          </a:prstGeom>
        </p:spPr>
      </p:pic>
      <p:sp>
        <p:nvSpPr>
          <p:cNvPr id="12" name="テキスト ボックス 11">
            <a:extLst>
              <a:ext uri="{FF2B5EF4-FFF2-40B4-BE49-F238E27FC236}">
                <a16:creationId xmlns:a16="http://schemas.microsoft.com/office/drawing/2014/main" id="{C083110F-892E-A54B-8471-99FF68751E07}"/>
              </a:ext>
            </a:extLst>
          </p:cNvPr>
          <p:cNvSpPr txBox="1"/>
          <p:nvPr/>
        </p:nvSpPr>
        <p:spPr>
          <a:xfrm>
            <a:off x="75155" y="1445529"/>
            <a:ext cx="12701392" cy="830997"/>
          </a:xfrm>
          <a:prstGeom prst="rect">
            <a:avLst/>
          </a:prstGeom>
          <a:noFill/>
        </p:spPr>
        <p:txBody>
          <a:bodyPr wrap="square" rtlCol="0" anchor="ctr">
            <a:spAutoFit/>
          </a:bodyPr>
          <a:lstStyle/>
          <a:p>
            <a:r>
              <a:rPr lang="en-US" altLang="ja-JP" dirty="0" err="1">
                <a:solidFill>
                  <a:srgbClr val="37474F"/>
                </a:solidFill>
                <a:latin typeface="+mn-ea"/>
                <a:ea typeface="+mn-ea"/>
                <a:cs typeface="HGMaruGothicMPRO" charset="-128"/>
              </a:rPr>
              <a:t>Geppo</a:t>
            </a:r>
            <a:r>
              <a:rPr lang="ja-JP" altLang="en-US" dirty="0">
                <a:solidFill>
                  <a:srgbClr val="37474F"/>
                </a:solidFill>
                <a:latin typeface="+mn-ea"/>
                <a:ea typeface="+mn-ea"/>
                <a:cs typeface="HGMaruGothicMPRO" charset="-128"/>
              </a:rPr>
              <a:t>は回答する上で非常に簡単なサーベイとなるため、それに回答できない</a:t>
            </a:r>
            <a:r>
              <a:rPr lang="en-US" altLang="ja-JP" dirty="0">
                <a:solidFill>
                  <a:srgbClr val="37474F"/>
                </a:solidFill>
                <a:latin typeface="+mn-ea"/>
                <a:ea typeface="+mn-ea"/>
                <a:cs typeface="HGMaruGothicMPRO" charset="-128"/>
              </a:rPr>
              <a:t>/</a:t>
            </a:r>
            <a:r>
              <a:rPr lang="ja-JP" altLang="en-US" dirty="0">
                <a:solidFill>
                  <a:srgbClr val="37474F"/>
                </a:solidFill>
                <a:latin typeface="+mn-ea"/>
                <a:ea typeface="+mn-ea"/>
                <a:cs typeface="HGMaruGothicMPRO" charset="-128"/>
              </a:rPr>
              <a:t>しない場合、アラートの一種として捉え対応してください。</a:t>
            </a:r>
          </a:p>
        </p:txBody>
      </p:sp>
      <p:sp>
        <p:nvSpPr>
          <p:cNvPr id="11" name="四角形: 角を丸くする 10">
            <a:extLst>
              <a:ext uri="{FF2B5EF4-FFF2-40B4-BE49-F238E27FC236}">
                <a16:creationId xmlns:a16="http://schemas.microsoft.com/office/drawing/2014/main" id="{D3359C58-4063-46C7-AA7E-73A5C105520E}"/>
              </a:ext>
            </a:extLst>
          </p:cNvPr>
          <p:cNvSpPr/>
          <p:nvPr/>
        </p:nvSpPr>
        <p:spPr>
          <a:xfrm>
            <a:off x="2021060" y="3887607"/>
            <a:ext cx="1736748" cy="645755"/>
          </a:xfrm>
          <a:prstGeom prst="roundRect">
            <a:avLst/>
          </a:prstGeom>
          <a:noFill/>
          <a:ln w="38100">
            <a:solidFill>
              <a:srgbClr val="E76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63945980-2858-4C1C-86F6-3A300ABB4E5A}"/>
              </a:ext>
            </a:extLst>
          </p:cNvPr>
          <p:cNvSpPr txBox="1"/>
          <p:nvPr/>
        </p:nvSpPr>
        <p:spPr>
          <a:xfrm>
            <a:off x="5534963" y="3779160"/>
            <a:ext cx="5270412" cy="862648"/>
          </a:xfrm>
          <a:prstGeom prst="roundRect">
            <a:avLst/>
          </a:prstGeom>
          <a:solidFill>
            <a:schemeClr val="bg1"/>
          </a:solidFill>
          <a:ln w="38100" cap="flat">
            <a:solidFill>
              <a:srgbClr val="E76D64"/>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ja-JP" altLang="en-US" sz="2200" dirty="0">
                <a:solidFill>
                  <a:srgbClr val="37474F"/>
                </a:solidFill>
              </a:rPr>
              <a:t>検索フィルタ「連続期間」を●か月以上、「回答状況」を未回答者にして検索</a:t>
            </a:r>
          </a:p>
        </p:txBody>
      </p:sp>
      <p:cxnSp>
        <p:nvCxnSpPr>
          <p:cNvPr id="15" name="直線矢印コネクタ 14">
            <a:extLst>
              <a:ext uri="{FF2B5EF4-FFF2-40B4-BE49-F238E27FC236}">
                <a16:creationId xmlns:a16="http://schemas.microsoft.com/office/drawing/2014/main" id="{7DE134A1-3307-4DBB-A8CF-643CB4DF907E}"/>
              </a:ext>
            </a:extLst>
          </p:cNvPr>
          <p:cNvCxnSpPr>
            <a:cxnSpLocks/>
            <a:stCxn id="14" idx="1"/>
            <a:endCxn id="11" idx="3"/>
          </p:cNvCxnSpPr>
          <p:nvPr/>
        </p:nvCxnSpPr>
        <p:spPr>
          <a:xfrm flipH="1">
            <a:off x="3757808" y="4210484"/>
            <a:ext cx="1777155" cy="1"/>
          </a:xfrm>
          <a:prstGeom prst="straightConnector1">
            <a:avLst/>
          </a:prstGeom>
          <a:noFill/>
          <a:ln w="57150" cap="flat">
            <a:solidFill>
              <a:srgbClr val="E76D64"/>
            </a:solidFill>
            <a:prstDash val="solid"/>
            <a:miter lim="400000"/>
            <a:tailEnd type="triangle"/>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5520512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a:extLst>
              <a:ext uri="{FF2B5EF4-FFF2-40B4-BE49-F238E27FC236}">
                <a16:creationId xmlns:a16="http://schemas.microsoft.com/office/drawing/2014/main" id="{CFF27A3E-21A3-4555-8234-901E753F1C40}"/>
              </a:ext>
            </a:extLst>
          </p:cNvPr>
          <p:cNvSpPr>
            <a:spLocks noGrp="1"/>
          </p:cNvSpPr>
          <p:nvPr>
            <p:ph type="title"/>
          </p:nvPr>
        </p:nvSpPr>
        <p:spPr/>
        <p:txBody>
          <a:bodyPr>
            <a:normAutofit/>
          </a:bodyPr>
          <a:lstStyle/>
          <a:p>
            <a:r>
              <a:rPr lang="ja-JP" altLang="en-US" dirty="0"/>
              <a:t>アラート対応の進捗確認</a:t>
            </a:r>
          </a:p>
        </p:txBody>
      </p:sp>
      <p:pic>
        <p:nvPicPr>
          <p:cNvPr id="2" name="図 1"/>
          <p:cNvPicPr>
            <a:picLocks noChangeAspect="1"/>
          </p:cNvPicPr>
          <p:nvPr/>
        </p:nvPicPr>
        <p:blipFill rotWithShape="1">
          <a:blip r:embed="rId3"/>
          <a:srcRect t="8349" r="1620" b="42954"/>
          <a:stretch/>
        </p:blipFill>
        <p:spPr>
          <a:xfrm>
            <a:off x="1677293" y="3709167"/>
            <a:ext cx="10484286" cy="3927105"/>
          </a:xfrm>
          <a:prstGeom prst="rect">
            <a:avLst/>
          </a:prstGeom>
        </p:spPr>
      </p:pic>
      <p:pic>
        <p:nvPicPr>
          <p:cNvPr id="4" name="図 3"/>
          <p:cNvPicPr>
            <a:picLocks noChangeAspect="1"/>
          </p:cNvPicPr>
          <p:nvPr/>
        </p:nvPicPr>
        <p:blipFill rotWithShape="1">
          <a:blip r:embed="rId4"/>
          <a:srcRect l="28681" t="39799" r="25164" b="44000"/>
          <a:stretch/>
        </p:blipFill>
        <p:spPr>
          <a:xfrm>
            <a:off x="0" y="2481617"/>
            <a:ext cx="4922729" cy="1102290"/>
          </a:xfrm>
          <a:prstGeom prst="rect">
            <a:avLst/>
          </a:prstGeom>
          <a:ln>
            <a:solidFill>
              <a:schemeClr val="tx1">
                <a:lumMod val="65000"/>
                <a:lumOff val="35000"/>
              </a:schemeClr>
            </a:solidFill>
          </a:ln>
        </p:spPr>
      </p:pic>
      <p:sp>
        <p:nvSpPr>
          <p:cNvPr id="5" name="曲折矢印 4"/>
          <p:cNvSpPr/>
          <p:nvPr/>
        </p:nvSpPr>
        <p:spPr>
          <a:xfrm flipV="1">
            <a:off x="561898" y="3709166"/>
            <a:ext cx="914998" cy="844755"/>
          </a:xfrm>
          <a:prstGeom prst="bentArrow">
            <a:avLst/>
          </a:prstGeom>
          <a:solidFill>
            <a:srgbClr val="55BBB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7" name="テキスト ボックス 6">
            <a:extLst>
              <a:ext uri="{FF2B5EF4-FFF2-40B4-BE49-F238E27FC236}">
                <a16:creationId xmlns:a16="http://schemas.microsoft.com/office/drawing/2014/main" id="{C083110F-892E-A54B-8471-99FF68751E07}"/>
              </a:ext>
            </a:extLst>
          </p:cNvPr>
          <p:cNvSpPr txBox="1"/>
          <p:nvPr/>
        </p:nvSpPr>
        <p:spPr>
          <a:xfrm>
            <a:off x="75155" y="1630194"/>
            <a:ext cx="12701392" cy="461665"/>
          </a:xfrm>
          <a:prstGeom prst="rect">
            <a:avLst/>
          </a:prstGeom>
          <a:noFill/>
        </p:spPr>
        <p:txBody>
          <a:bodyPr wrap="square" rtlCol="0" anchor="ctr">
            <a:spAutoFit/>
          </a:bodyPr>
          <a:lstStyle/>
          <a:p>
            <a:r>
              <a:rPr lang="ja-JP" altLang="en-US" dirty="0">
                <a:solidFill>
                  <a:srgbClr val="37474F"/>
                </a:solidFill>
                <a:latin typeface="+mn-ea"/>
                <a:ea typeface="+mn-ea"/>
                <a:cs typeface="HGMaruGothicMPRO" charset="-128"/>
              </a:rPr>
              <a:t>進捗確認を行い、次月の配信が始まるまでに対応完了できるようにしましょう。</a:t>
            </a:r>
          </a:p>
        </p:txBody>
      </p:sp>
      <p:sp>
        <p:nvSpPr>
          <p:cNvPr id="10" name="四角形: 角を丸くする 9">
            <a:extLst>
              <a:ext uri="{FF2B5EF4-FFF2-40B4-BE49-F238E27FC236}">
                <a16:creationId xmlns:a16="http://schemas.microsoft.com/office/drawing/2014/main" id="{B4201E8E-D461-4F27-927E-8FEB2F5C9E6F}"/>
              </a:ext>
            </a:extLst>
          </p:cNvPr>
          <p:cNvSpPr/>
          <p:nvPr/>
        </p:nvSpPr>
        <p:spPr>
          <a:xfrm>
            <a:off x="2253803" y="4553922"/>
            <a:ext cx="3057792" cy="983993"/>
          </a:xfrm>
          <a:prstGeom prst="roundRect">
            <a:avLst/>
          </a:prstGeom>
          <a:noFill/>
          <a:ln w="38100">
            <a:solidFill>
              <a:srgbClr val="E76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8A80138-872F-417B-BC2B-1C70ED4178E2}"/>
              </a:ext>
            </a:extLst>
          </p:cNvPr>
          <p:cNvSpPr txBox="1"/>
          <p:nvPr/>
        </p:nvSpPr>
        <p:spPr>
          <a:xfrm>
            <a:off x="7088750" y="4623730"/>
            <a:ext cx="5270412" cy="862648"/>
          </a:xfrm>
          <a:prstGeom prst="roundRect">
            <a:avLst/>
          </a:prstGeom>
          <a:solidFill>
            <a:schemeClr val="bg1"/>
          </a:solidFill>
          <a:ln w="38100" cap="flat">
            <a:solidFill>
              <a:srgbClr val="E76D64"/>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ja-JP" altLang="en-US" sz="2200" dirty="0">
                <a:solidFill>
                  <a:srgbClr val="37474F"/>
                </a:solidFill>
              </a:rPr>
              <a:t>対応者や対応期日などの条件で絞り込みができます</a:t>
            </a:r>
          </a:p>
        </p:txBody>
      </p:sp>
      <p:cxnSp>
        <p:nvCxnSpPr>
          <p:cNvPr id="12" name="直線矢印コネクタ 11">
            <a:extLst>
              <a:ext uri="{FF2B5EF4-FFF2-40B4-BE49-F238E27FC236}">
                <a16:creationId xmlns:a16="http://schemas.microsoft.com/office/drawing/2014/main" id="{AFC5D27B-01A5-485C-A378-248C90801453}"/>
              </a:ext>
            </a:extLst>
          </p:cNvPr>
          <p:cNvCxnSpPr>
            <a:cxnSpLocks/>
            <a:stCxn id="11" idx="1"/>
          </p:cNvCxnSpPr>
          <p:nvPr/>
        </p:nvCxnSpPr>
        <p:spPr>
          <a:xfrm flipH="1">
            <a:off x="5311595" y="5055054"/>
            <a:ext cx="1777155" cy="1"/>
          </a:xfrm>
          <a:prstGeom prst="straightConnector1">
            <a:avLst/>
          </a:prstGeom>
          <a:noFill/>
          <a:ln w="57150" cap="flat">
            <a:solidFill>
              <a:srgbClr val="E76D64"/>
            </a:solidFill>
            <a:prstDash val="solid"/>
            <a:miter lim="400000"/>
            <a:tailEnd type="triangle"/>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8716523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47628-DA5D-4908-96A7-29DF0B0B0F7B}"/>
              </a:ext>
            </a:extLst>
          </p:cNvPr>
          <p:cNvSpPr>
            <a:spLocks noGrp="1"/>
          </p:cNvSpPr>
          <p:nvPr>
            <p:ph type="title"/>
          </p:nvPr>
        </p:nvSpPr>
        <p:spPr>
          <a:xfrm>
            <a:off x="4951319" y="4593197"/>
            <a:ext cx="3095399" cy="553998"/>
          </a:xfrm>
        </p:spPr>
        <p:txBody>
          <a:bodyPr/>
          <a:lstStyle/>
          <a:p>
            <a:r>
              <a:rPr kumimoji="1" lang="en-US" altLang="ja-JP" dirty="0"/>
              <a:t>7.</a:t>
            </a:r>
            <a:r>
              <a:rPr kumimoji="1" lang="ja-JP" altLang="en-US" dirty="0"/>
              <a:t>対応の注意点</a:t>
            </a:r>
          </a:p>
        </p:txBody>
      </p:sp>
    </p:spTree>
    <p:extLst>
      <p:ext uri="{BB962C8B-B14F-4D97-AF65-F5344CB8AC3E}">
        <p14:creationId xmlns:p14="http://schemas.microsoft.com/office/powerpoint/2010/main" val="408683223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四角形"/>
          <p:cNvSpPr/>
          <p:nvPr/>
        </p:nvSpPr>
        <p:spPr>
          <a:xfrm>
            <a:off x="-1" y="-6020"/>
            <a:ext cx="13004801" cy="1108523"/>
          </a:xfrm>
          <a:prstGeom prst="rect">
            <a:avLst/>
          </a:prstGeom>
          <a:solidFill>
            <a:srgbClr val="55BBB3"/>
          </a:solidFill>
          <a:ln w="12700">
            <a:miter lim="400000"/>
          </a:ln>
        </p:spPr>
        <p:txBody>
          <a:bodyPr lIns="72249" tIns="72249" rIns="72249" bIns="72249" anchor="ctr"/>
          <a:lstStyle/>
          <a:p>
            <a:pPr>
              <a:defRPr sz="2200">
                <a:solidFill>
                  <a:srgbClr val="0BBEB4"/>
                </a:solidFill>
                <a:latin typeface="+mn-lt"/>
                <a:ea typeface="+mn-ea"/>
                <a:cs typeface="+mn-cs"/>
                <a:sym typeface="ヒラギノ角ゴ ProN W3"/>
              </a:defRPr>
            </a:pPr>
            <a:endParaRPr sz="3129"/>
          </a:p>
        </p:txBody>
      </p:sp>
      <p:sp>
        <p:nvSpPr>
          <p:cNvPr id="218" name="9. 運営会社について"/>
          <p:cNvSpPr txBox="1"/>
          <p:nvPr/>
        </p:nvSpPr>
        <p:spPr>
          <a:xfrm>
            <a:off x="343043" y="367541"/>
            <a:ext cx="6848619" cy="5835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249" tIns="72249" rIns="72249" bIns="72249" anchor="ctr">
            <a:spAutoFit/>
          </a:bodyPr>
          <a:lstStyle>
            <a:lvl1pPr algn="l">
              <a:defRPr sz="2800">
                <a:solidFill>
                  <a:srgbClr val="FFFFFF"/>
                </a:solidFill>
              </a:defRPr>
            </a:lvl1pPr>
          </a:lstStyle>
          <a:p>
            <a:r>
              <a:rPr sz="2844" dirty="0">
                <a:latin typeface="+mn-ea"/>
              </a:rPr>
              <a:t> </a:t>
            </a:r>
            <a:r>
              <a:rPr lang="ja-JP" altLang="en-US" sz="2844" dirty="0">
                <a:latin typeface="+mn-ea"/>
              </a:rPr>
              <a:t>対応パターンイメージ</a:t>
            </a:r>
            <a:endParaRPr sz="2844" dirty="0">
              <a:latin typeface="+mn-ea"/>
            </a:endParaRPr>
          </a:p>
        </p:txBody>
      </p:sp>
      <p:pic>
        <p:nvPicPr>
          <p:cNvPr id="219"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10366420" y="267577"/>
            <a:ext cx="2423268" cy="602507"/>
          </a:xfrm>
          <a:prstGeom prst="rect">
            <a:avLst/>
          </a:prstGeom>
          <a:ln w="12700">
            <a:miter lim="400000"/>
          </a:ln>
        </p:spPr>
      </p:pic>
      <p:sp>
        <p:nvSpPr>
          <p:cNvPr id="152" name="フリーフォーム 37">
            <a:extLst>
              <a:ext uri="{FF2B5EF4-FFF2-40B4-BE49-F238E27FC236}">
                <a16:creationId xmlns:a16="http://schemas.microsoft.com/office/drawing/2014/main" id="{13AB5637-C10E-47F8-9B44-E90549059A60}"/>
              </a:ext>
            </a:extLst>
          </p:cNvPr>
          <p:cNvSpPr/>
          <p:nvPr/>
        </p:nvSpPr>
        <p:spPr>
          <a:xfrm>
            <a:off x="992736" y="11900696"/>
            <a:ext cx="16628462" cy="924757"/>
          </a:xfrm>
          <a:custGeom>
            <a:avLst/>
            <a:gdLst>
              <a:gd name="connsiteX0" fmla="*/ 0 w 8981797"/>
              <a:gd name="connsiteY0" fmla="*/ 0 h 1102948"/>
              <a:gd name="connsiteX1" fmla="*/ 8981797 w 8981797"/>
              <a:gd name="connsiteY1" fmla="*/ 0 h 1102948"/>
              <a:gd name="connsiteX2" fmla="*/ 8981797 w 8981797"/>
              <a:gd name="connsiteY2" fmla="*/ 1102948 h 1102948"/>
              <a:gd name="connsiteX3" fmla="*/ 0 w 8981797"/>
              <a:gd name="connsiteY3" fmla="*/ 1102948 h 1102948"/>
              <a:gd name="connsiteX4" fmla="*/ 0 w 8981797"/>
              <a:gd name="connsiteY4" fmla="*/ 0 h 1102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1797" h="1102948">
                <a:moveTo>
                  <a:pt x="0" y="0"/>
                </a:moveTo>
                <a:lnTo>
                  <a:pt x="8981797" y="0"/>
                </a:lnTo>
                <a:lnTo>
                  <a:pt x="8981797" y="1102948"/>
                </a:lnTo>
                <a:lnTo>
                  <a:pt x="0" y="110294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2756" tIns="242756" rIns="242756" bIns="242756" numCol="1" spcCol="1270" anchor="ctr" anchorCtr="0">
            <a:noAutofit/>
          </a:bodyPr>
          <a:lstStyle/>
          <a:p>
            <a:pPr defTabSz="1517203">
              <a:lnSpc>
                <a:spcPct val="90000"/>
              </a:lnSpc>
              <a:spcBef>
                <a:spcPct val="0"/>
              </a:spcBef>
              <a:spcAft>
                <a:spcPct val="35000"/>
              </a:spcAft>
            </a:pPr>
            <a:r>
              <a:rPr kumimoji="1" lang="ja-JP" altLang="en-US" sz="3413" kern="1200" dirty="0">
                <a:solidFill>
                  <a:schemeClr val="tx1"/>
                </a:solidFill>
                <a:latin typeface="Meiryo UI" panose="020B0604030504040204" pitchFamily="50" charset="-128"/>
                <a:ea typeface="Meiryo UI" panose="020B0604030504040204" pitchFamily="50" charset="-128"/>
              </a:rPr>
              <a:t>面談者：約１</a:t>
            </a:r>
            <a:r>
              <a:rPr kumimoji="1" lang="en-US" altLang="ja-JP" sz="3413" kern="1200" dirty="0">
                <a:solidFill>
                  <a:schemeClr val="tx1"/>
                </a:solidFill>
                <a:latin typeface="Meiryo UI" panose="020B0604030504040204" pitchFamily="50" charset="-128"/>
                <a:ea typeface="Meiryo UI" panose="020B0604030504040204" pitchFamily="50" charset="-128"/>
              </a:rPr>
              <a:t>~</a:t>
            </a:r>
            <a:r>
              <a:rPr kumimoji="1" lang="ja-JP" altLang="en-US" sz="3413" kern="1200" dirty="0">
                <a:solidFill>
                  <a:schemeClr val="tx1"/>
                </a:solidFill>
                <a:latin typeface="Meiryo UI" panose="020B0604030504040204" pitchFamily="50" charset="-128"/>
                <a:ea typeface="Meiryo UI" panose="020B0604030504040204" pitchFamily="50" charset="-128"/>
              </a:rPr>
              <a:t>３人</a:t>
            </a:r>
            <a:r>
              <a:rPr kumimoji="1" lang="en-US" altLang="ja-JP" sz="3413" kern="1200" dirty="0">
                <a:solidFill>
                  <a:schemeClr val="tx1"/>
                </a:solidFill>
                <a:latin typeface="Meiryo UI" panose="020B0604030504040204" pitchFamily="50" charset="-128"/>
                <a:ea typeface="Meiryo UI" panose="020B0604030504040204" pitchFamily="50" charset="-128"/>
              </a:rPr>
              <a:t>/</a:t>
            </a:r>
            <a:r>
              <a:rPr kumimoji="1" lang="ja-JP" altLang="en-US" sz="3413" kern="1200" dirty="0">
                <a:solidFill>
                  <a:schemeClr val="tx1"/>
                </a:solidFill>
                <a:latin typeface="Meiryo UI" panose="020B0604030504040204" pitchFamily="50" charset="-128"/>
                <a:ea typeface="Meiryo UI" panose="020B0604030504040204" pitchFamily="50" charset="-128"/>
              </a:rPr>
              <a:t>月</a:t>
            </a:r>
            <a:r>
              <a:rPr kumimoji="1" lang="en-US" altLang="ja-JP" sz="3413" kern="1200" dirty="0">
                <a:solidFill>
                  <a:schemeClr val="tx1"/>
                </a:solidFill>
                <a:latin typeface="Meiryo UI" panose="020B0604030504040204" pitchFamily="50" charset="-128"/>
                <a:ea typeface="Meiryo UI" panose="020B0604030504040204" pitchFamily="50" charset="-128"/>
              </a:rPr>
              <a:t>(1</a:t>
            </a:r>
            <a:r>
              <a:rPr kumimoji="1" lang="ja-JP" altLang="en-US" sz="3413" kern="1200" dirty="0">
                <a:solidFill>
                  <a:schemeClr val="tx1"/>
                </a:solidFill>
                <a:latin typeface="Meiryo UI" panose="020B0604030504040204" pitchFamily="50" charset="-128"/>
                <a:ea typeface="Meiryo UI" panose="020B0604030504040204" pitchFamily="50" charset="-128"/>
              </a:rPr>
              <a:t>回</a:t>
            </a:r>
            <a:r>
              <a:rPr kumimoji="1" lang="en-US" altLang="ja-JP" sz="3413" kern="1200" dirty="0">
                <a:solidFill>
                  <a:schemeClr val="tx1"/>
                </a:solidFill>
                <a:latin typeface="Meiryo UI" panose="020B0604030504040204" pitchFamily="50" charset="-128"/>
                <a:ea typeface="Meiryo UI" panose="020B0604030504040204" pitchFamily="50" charset="-128"/>
              </a:rPr>
              <a:t>30</a:t>
            </a:r>
            <a:r>
              <a:rPr kumimoji="1" lang="ja-JP" altLang="en-US" sz="3413" kern="1200" dirty="0">
                <a:solidFill>
                  <a:schemeClr val="tx1"/>
                </a:solidFill>
                <a:latin typeface="Meiryo UI" panose="020B0604030504040204" pitchFamily="50" charset="-128"/>
                <a:ea typeface="Meiryo UI" panose="020B0604030504040204" pitchFamily="50" charset="-128"/>
              </a:rPr>
              <a:t>分以内</a:t>
            </a:r>
            <a:r>
              <a:rPr kumimoji="1" lang="en-US" altLang="ja-JP" sz="3413" kern="1200" dirty="0">
                <a:solidFill>
                  <a:schemeClr val="tx1"/>
                </a:solidFill>
                <a:latin typeface="Meiryo UI" panose="020B0604030504040204" pitchFamily="50" charset="-128"/>
                <a:ea typeface="Meiryo UI" panose="020B0604030504040204" pitchFamily="50" charset="-128"/>
              </a:rPr>
              <a:t>) </a:t>
            </a:r>
            <a:r>
              <a:rPr kumimoji="1" lang="ja-JP" altLang="en-US" sz="3413" kern="1200" dirty="0" err="1">
                <a:solidFill>
                  <a:schemeClr val="tx1"/>
                </a:solidFill>
                <a:latin typeface="Meiryo UI" panose="020B0604030504040204" pitchFamily="50" charset="-128"/>
                <a:ea typeface="Meiryo UI" panose="020B0604030504040204" pitchFamily="50" charset="-128"/>
              </a:rPr>
              <a:t>、</a:t>
            </a:r>
            <a:r>
              <a:rPr kumimoji="1" lang="ja-JP" altLang="en-US" sz="3413" kern="1200" dirty="0">
                <a:solidFill>
                  <a:schemeClr val="tx1"/>
                </a:solidFill>
                <a:latin typeface="Meiryo UI" panose="020B0604030504040204" pitchFamily="50" charset="-128"/>
                <a:ea typeface="Meiryo UI" panose="020B0604030504040204" pitchFamily="50" charset="-128"/>
              </a:rPr>
              <a:t> メール：約５人</a:t>
            </a:r>
            <a:r>
              <a:rPr kumimoji="1" lang="en-US" altLang="ja-JP" sz="3413" kern="1200" dirty="0">
                <a:solidFill>
                  <a:schemeClr val="tx1"/>
                </a:solidFill>
                <a:latin typeface="Meiryo UI" panose="020B0604030504040204" pitchFamily="50" charset="-128"/>
                <a:ea typeface="Meiryo UI" panose="020B0604030504040204" pitchFamily="50" charset="-128"/>
              </a:rPr>
              <a:t>/</a:t>
            </a:r>
            <a:r>
              <a:rPr kumimoji="1" lang="ja-JP" altLang="en-US" sz="3413" kern="1200" dirty="0">
                <a:solidFill>
                  <a:schemeClr val="tx1"/>
                </a:solidFill>
                <a:latin typeface="Meiryo UI" panose="020B0604030504040204" pitchFamily="50" charset="-128"/>
                <a:ea typeface="Meiryo UI" panose="020B0604030504040204" pitchFamily="50" charset="-128"/>
              </a:rPr>
              <a:t>月</a:t>
            </a:r>
            <a:endParaRPr kumimoji="1" lang="en-US" altLang="ja-JP" sz="3413" kern="1200" dirty="0">
              <a:solidFill>
                <a:schemeClr val="tx1"/>
              </a:solidFill>
              <a:latin typeface="Meiryo UI" panose="020B0604030504040204" pitchFamily="50" charset="-128"/>
              <a:ea typeface="Meiryo UI" panose="020B0604030504040204" pitchFamily="50" charset="-128"/>
            </a:endParaRPr>
          </a:p>
        </p:txBody>
      </p:sp>
      <p:sp>
        <p:nvSpPr>
          <p:cNvPr id="153" name="下矢印 4">
            <a:extLst>
              <a:ext uri="{FF2B5EF4-FFF2-40B4-BE49-F238E27FC236}">
                <a16:creationId xmlns:a16="http://schemas.microsoft.com/office/drawing/2014/main" id="{B2CE6AA9-D140-4458-9E66-6B14175249ED}"/>
              </a:ext>
            </a:extLst>
          </p:cNvPr>
          <p:cNvSpPr/>
          <p:nvPr/>
        </p:nvSpPr>
        <p:spPr>
          <a:xfrm>
            <a:off x="1637187" y="2601209"/>
            <a:ext cx="975359" cy="833770"/>
          </a:xfrm>
          <a:prstGeom prst="downArrow">
            <a:avLst/>
          </a:prstGeom>
          <a:solidFill>
            <a:srgbClr val="55BBB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p>
            <a:pPr defTabSz="830849"/>
            <a:endParaRPr lang="ja-JP" altLang="en-US" sz="3129">
              <a:solidFill>
                <a:srgbClr val="FFFFFF"/>
              </a:solidFill>
              <a:cs typeface="+mn-cs"/>
              <a:sym typeface="ヒラギノ角ゴ ProN W3"/>
            </a:endParaRPr>
          </a:p>
        </p:txBody>
      </p:sp>
      <p:sp>
        <p:nvSpPr>
          <p:cNvPr id="154" name="下矢印 39">
            <a:extLst>
              <a:ext uri="{FF2B5EF4-FFF2-40B4-BE49-F238E27FC236}">
                <a16:creationId xmlns:a16="http://schemas.microsoft.com/office/drawing/2014/main" id="{23D3C0CF-0EED-4F51-AE0A-31EC2FA2797C}"/>
              </a:ext>
            </a:extLst>
          </p:cNvPr>
          <p:cNvSpPr/>
          <p:nvPr/>
        </p:nvSpPr>
        <p:spPr>
          <a:xfrm>
            <a:off x="6935976" y="1460526"/>
            <a:ext cx="5947282" cy="1230064"/>
          </a:xfrm>
          <a:prstGeom prst="roundRect">
            <a:avLst/>
          </a:prstGeom>
          <a:solidFill>
            <a:schemeClr val="bg1"/>
          </a:solidFill>
          <a:ln w="28575" cap="flat">
            <a:solidFill>
              <a:srgbClr val="14B8A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p>
            <a:pPr defTabSz="830849"/>
            <a:endParaRPr lang="ja-JP" altLang="en-US" sz="3129" dirty="0">
              <a:solidFill>
                <a:srgbClr val="FFFFFF"/>
              </a:solidFill>
              <a:cs typeface="+mn-cs"/>
              <a:sym typeface="ヒラギノ角ゴ ProN W3"/>
            </a:endParaRPr>
          </a:p>
        </p:txBody>
      </p:sp>
      <p:sp>
        <p:nvSpPr>
          <p:cNvPr id="8" name="テキスト ボックス 7">
            <a:extLst>
              <a:ext uri="{FF2B5EF4-FFF2-40B4-BE49-F238E27FC236}">
                <a16:creationId xmlns:a16="http://schemas.microsoft.com/office/drawing/2014/main" id="{00ED6606-5065-4268-991B-5F5C9BA0133B}"/>
              </a:ext>
            </a:extLst>
          </p:cNvPr>
          <p:cNvSpPr txBox="1"/>
          <p:nvPr/>
        </p:nvSpPr>
        <p:spPr>
          <a:xfrm>
            <a:off x="6994756" y="1462756"/>
            <a:ext cx="5794931" cy="1230658"/>
          </a:xfrm>
          <a:prstGeom prst="rect">
            <a:avLst/>
          </a:prstGeom>
          <a:noFill/>
        </p:spPr>
        <p:txBody>
          <a:bodyPr wrap="square" rtlCol="0">
            <a:spAutoFit/>
          </a:bodyPr>
          <a:lstStyle/>
          <a:p>
            <a:r>
              <a:rPr kumimoji="1" lang="ja-JP" altLang="en-US" sz="2276" dirty="0">
                <a:latin typeface="+mn-ea"/>
              </a:rPr>
              <a:t>未回答</a:t>
            </a:r>
            <a:endParaRPr kumimoji="1" lang="en-US" altLang="ja-JP" sz="2276" dirty="0">
              <a:latin typeface="+mn-ea"/>
            </a:endParaRPr>
          </a:p>
          <a:p>
            <a:pPr algn="l"/>
            <a:r>
              <a:rPr kumimoji="1" lang="ja-JP" altLang="en-US" sz="1707" dirty="0">
                <a:latin typeface="+mn-ea"/>
              </a:rPr>
              <a:t>連続未回答は一種のアラートとして捉える</a:t>
            </a:r>
            <a:endParaRPr kumimoji="1" lang="en-US" altLang="ja-JP" sz="1707" dirty="0">
              <a:latin typeface="+mn-ea"/>
            </a:endParaRPr>
          </a:p>
          <a:p>
            <a:pPr algn="l"/>
            <a:r>
              <a:rPr kumimoji="1" lang="ja-JP" altLang="en-US" sz="1707" dirty="0">
                <a:latin typeface="+mn-ea"/>
              </a:rPr>
              <a:t>→メールなどで回答依頼し、それでも回答しなければ理由を聞きに行く</a:t>
            </a:r>
          </a:p>
        </p:txBody>
      </p:sp>
      <p:sp>
        <p:nvSpPr>
          <p:cNvPr id="185" name="下矢印 39">
            <a:extLst>
              <a:ext uri="{FF2B5EF4-FFF2-40B4-BE49-F238E27FC236}">
                <a16:creationId xmlns:a16="http://schemas.microsoft.com/office/drawing/2014/main" id="{F3A7B70B-80FC-4141-B97D-A20DD092672B}"/>
              </a:ext>
            </a:extLst>
          </p:cNvPr>
          <p:cNvSpPr/>
          <p:nvPr/>
        </p:nvSpPr>
        <p:spPr>
          <a:xfrm>
            <a:off x="117887" y="1476064"/>
            <a:ext cx="5950937" cy="1214526"/>
          </a:xfrm>
          <a:prstGeom prst="roundRect">
            <a:avLst/>
          </a:prstGeom>
          <a:solidFill>
            <a:schemeClr val="bg1"/>
          </a:solidFill>
          <a:ln w="28575" cap="flat">
            <a:solidFill>
              <a:srgbClr val="14B8A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p>
            <a:pPr defTabSz="830849"/>
            <a:endParaRPr lang="ja-JP" altLang="en-US" sz="3129" dirty="0">
              <a:solidFill>
                <a:srgbClr val="FFFFFF"/>
              </a:solidFill>
              <a:cs typeface="+mn-cs"/>
              <a:sym typeface="ヒラギノ角ゴ ProN W3"/>
            </a:endParaRPr>
          </a:p>
        </p:txBody>
      </p:sp>
      <p:sp>
        <p:nvSpPr>
          <p:cNvPr id="186" name="テキスト ボックス 185">
            <a:extLst>
              <a:ext uri="{FF2B5EF4-FFF2-40B4-BE49-F238E27FC236}">
                <a16:creationId xmlns:a16="http://schemas.microsoft.com/office/drawing/2014/main" id="{4091E7DD-A023-4C06-BA4D-1B7BED1D1CBE}"/>
              </a:ext>
            </a:extLst>
          </p:cNvPr>
          <p:cNvSpPr txBox="1"/>
          <p:nvPr/>
        </p:nvSpPr>
        <p:spPr>
          <a:xfrm>
            <a:off x="293050" y="1842742"/>
            <a:ext cx="5542879" cy="442557"/>
          </a:xfrm>
          <a:prstGeom prst="rect">
            <a:avLst/>
          </a:prstGeom>
          <a:noFill/>
        </p:spPr>
        <p:txBody>
          <a:bodyPr wrap="square" rtlCol="0">
            <a:spAutoFit/>
          </a:bodyPr>
          <a:lstStyle/>
          <a:p>
            <a:pPr algn="ctr"/>
            <a:r>
              <a:rPr kumimoji="1" lang="ja-JP" altLang="en-US" sz="2276" dirty="0">
                <a:latin typeface="+mn-ea"/>
              </a:rPr>
              <a:t>回答</a:t>
            </a:r>
            <a:endParaRPr kumimoji="1" lang="en-US" altLang="ja-JP" sz="2276" dirty="0">
              <a:latin typeface="+mn-ea"/>
            </a:endParaRPr>
          </a:p>
        </p:txBody>
      </p:sp>
      <p:sp>
        <p:nvSpPr>
          <p:cNvPr id="187" name="下矢印 39">
            <a:extLst>
              <a:ext uri="{FF2B5EF4-FFF2-40B4-BE49-F238E27FC236}">
                <a16:creationId xmlns:a16="http://schemas.microsoft.com/office/drawing/2014/main" id="{B6271637-E392-40C3-BD21-6CEBAAF2E142}"/>
              </a:ext>
            </a:extLst>
          </p:cNvPr>
          <p:cNvSpPr/>
          <p:nvPr/>
        </p:nvSpPr>
        <p:spPr>
          <a:xfrm>
            <a:off x="111831" y="3356937"/>
            <a:ext cx="4218214" cy="2106281"/>
          </a:xfrm>
          <a:prstGeom prst="roundRect">
            <a:avLst>
              <a:gd name="adj" fmla="val 16667"/>
            </a:avLst>
          </a:prstGeom>
          <a:solidFill>
            <a:schemeClr val="bg1"/>
          </a:solidFill>
          <a:ln w="28575" cap="flat">
            <a:solidFill>
              <a:srgbClr val="14B8A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p>
            <a:pPr defTabSz="830849"/>
            <a:endParaRPr lang="ja-JP" altLang="en-US" sz="3129" dirty="0">
              <a:solidFill>
                <a:srgbClr val="FFFFFF"/>
              </a:solidFill>
              <a:cs typeface="+mn-cs"/>
              <a:sym typeface="ヒラギノ角ゴ ProN W3"/>
            </a:endParaRPr>
          </a:p>
        </p:txBody>
      </p:sp>
      <p:sp>
        <p:nvSpPr>
          <p:cNvPr id="188" name="テキスト ボックス 187">
            <a:extLst>
              <a:ext uri="{FF2B5EF4-FFF2-40B4-BE49-F238E27FC236}">
                <a16:creationId xmlns:a16="http://schemas.microsoft.com/office/drawing/2014/main" id="{892040AA-7A23-44B8-8C5C-B64114C7827F}"/>
              </a:ext>
            </a:extLst>
          </p:cNvPr>
          <p:cNvSpPr txBox="1"/>
          <p:nvPr/>
        </p:nvSpPr>
        <p:spPr>
          <a:xfrm>
            <a:off x="164310" y="3381971"/>
            <a:ext cx="4208502" cy="2106282"/>
          </a:xfrm>
          <a:prstGeom prst="rect">
            <a:avLst/>
          </a:prstGeom>
          <a:noFill/>
        </p:spPr>
        <p:txBody>
          <a:bodyPr wrap="square" rtlCol="0">
            <a:spAutoFit/>
          </a:bodyPr>
          <a:lstStyle/>
          <a:p>
            <a:r>
              <a:rPr kumimoji="1" lang="en-US" altLang="ja-JP" sz="2276" dirty="0" err="1">
                <a:latin typeface="+mn-ea"/>
              </a:rPr>
              <a:t>Geppo</a:t>
            </a:r>
            <a:r>
              <a:rPr kumimoji="1" lang="ja-JP" altLang="en-US" sz="2276" dirty="0">
                <a:latin typeface="+mn-ea"/>
              </a:rPr>
              <a:t>天候アラートあり、</a:t>
            </a:r>
            <a:endParaRPr kumimoji="1" lang="en-US" altLang="ja-JP" sz="2276" dirty="0">
              <a:latin typeface="+mn-ea"/>
            </a:endParaRPr>
          </a:p>
          <a:p>
            <a:r>
              <a:rPr kumimoji="1" lang="ja-JP" altLang="en-US" sz="2276" dirty="0">
                <a:latin typeface="+mn-ea"/>
              </a:rPr>
              <a:t>かつコメントあり</a:t>
            </a:r>
            <a:endParaRPr kumimoji="1" lang="en-US" altLang="ja-JP" sz="1707" dirty="0">
              <a:latin typeface="+mn-ea"/>
            </a:endParaRPr>
          </a:p>
          <a:p>
            <a:pPr algn="l"/>
            <a:endParaRPr kumimoji="1" lang="en-US" altLang="ja-JP" sz="1707" dirty="0">
              <a:latin typeface="+mn-ea"/>
            </a:endParaRPr>
          </a:p>
          <a:p>
            <a:pPr algn="l"/>
            <a:r>
              <a:rPr kumimoji="1" lang="ja-JP" altLang="en-US" sz="1707" dirty="0">
                <a:latin typeface="+mn-ea"/>
              </a:rPr>
              <a:t>→天気とコメントを確認し、詳細確認のため本人にヒアリング。必要に応じて本人以外にもヒアリングし事実確認のうえ適切な対応を取る。</a:t>
            </a:r>
          </a:p>
        </p:txBody>
      </p:sp>
      <p:sp>
        <p:nvSpPr>
          <p:cNvPr id="192" name="下矢印 39">
            <a:extLst>
              <a:ext uri="{FF2B5EF4-FFF2-40B4-BE49-F238E27FC236}">
                <a16:creationId xmlns:a16="http://schemas.microsoft.com/office/drawing/2014/main" id="{7FF6CBC8-B08C-480F-9B86-C4DABCBD7BA5}"/>
              </a:ext>
            </a:extLst>
          </p:cNvPr>
          <p:cNvSpPr/>
          <p:nvPr/>
        </p:nvSpPr>
        <p:spPr>
          <a:xfrm>
            <a:off x="4399976" y="3345538"/>
            <a:ext cx="4218213" cy="2106281"/>
          </a:xfrm>
          <a:prstGeom prst="roundRect">
            <a:avLst/>
          </a:prstGeom>
          <a:solidFill>
            <a:schemeClr val="bg1"/>
          </a:solidFill>
          <a:ln w="28575" cap="flat">
            <a:solidFill>
              <a:srgbClr val="14B8A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p>
            <a:pPr defTabSz="830849"/>
            <a:endParaRPr lang="ja-JP" altLang="en-US" sz="3129" dirty="0">
              <a:solidFill>
                <a:srgbClr val="FFFFFF"/>
              </a:solidFill>
              <a:cs typeface="+mn-cs"/>
              <a:sym typeface="ヒラギノ角ゴ ProN W3"/>
            </a:endParaRPr>
          </a:p>
        </p:txBody>
      </p:sp>
      <p:sp>
        <p:nvSpPr>
          <p:cNvPr id="193" name="テキスト ボックス 192">
            <a:extLst>
              <a:ext uri="{FF2B5EF4-FFF2-40B4-BE49-F238E27FC236}">
                <a16:creationId xmlns:a16="http://schemas.microsoft.com/office/drawing/2014/main" id="{7F052205-AC20-41CC-98D2-365E93C32768}"/>
              </a:ext>
            </a:extLst>
          </p:cNvPr>
          <p:cNvSpPr txBox="1"/>
          <p:nvPr/>
        </p:nvSpPr>
        <p:spPr>
          <a:xfrm>
            <a:off x="4425290" y="3385716"/>
            <a:ext cx="4208502" cy="2106282"/>
          </a:xfrm>
          <a:prstGeom prst="rect">
            <a:avLst/>
          </a:prstGeom>
          <a:noFill/>
        </p:spPr>
        <p:txBody>
          <a:bodyPr wrap="square" rtlCol="0">
            <a:spAutoFit/>
          </a:bodyPr>
          <a:lstStyle/>
          <a:p>
            <a:pPr algn="ctr"/>
            <a:r>
              <a:rPr kumimoji="1" lang="en-US" altLang="ja-JP" sz="2276" dirty="0" err="1">
                <a:latin typeface="+mn-ea"/>
              </a:rPr>
              <a:t>Geppo</a:t>
            </a:r>
            <a:r>
              <a:rPr kumimoji="1" lang="ja-JP" altLang="en-US" sz="2276" dirty="0">
                <a:latin typeface="+mn-ea"/>
              </a:rPr>
              <a:t>天候アラートあり、</a:t>
            </a:r>
            <a:endParaRPr kumimoji="1" lang="en-US" altLang="ja-JP" sz="2276" dirty="0">
              <a:latin typeface="+mn-ea"/>
            </a:endParaRPr>
          </a:p>
          <a:p>
            <a:pPr algn="ctr"/>
            <a:r>
              <a:rPr kumimoji="1" lang="ja-JP" altLang="en-US" sz="2276" dirty="0">
                <a:latin typeface="+mn-ea"/>
              </a:rPr>
              <a:t>かつコメントなし</a:t>
            </a:r>
            <a:endParaRPr kumimoji="1" lang="en-US" altLang="ja-JP" sz="1707" dirty="0">
              <a:latin typeface="+mn-ea"/>
            </a:endParaRPr>
          </a:p>
          <a:p>
            <a:endParaRPr kumimoji="1" lang="en-US" altLang="ja-JP" sz="1707" dirty="0">
              <a:latin typeface="+mn-ea"/>
            </a:endParaRPr>
          </a:p>
          <a:p>
            <a:pPr algn="l"/>
            <a:r>
              <a:rPr kumimoji="1" lang="ja-JP" altLang="en-US" sz="1707" dirty="0">
                <a:latin typeface="+mn-ea"/>
              </a:rPr>
              <a:t>→悪天候の理由を確認するためヒアリング。前月から大幅にダウンしている場合は特に注意。</a:t>
            </a:r>
            <a:endParaRPr kumimoji="1" lang="en-US" altLang="ja-JP" sz="1707" dirty="0">
              <a:latin typeface="+mn-ea"/>
            </a:endParaRPr>
          </a:p>
          <a:p>
            <a:endParaRPr kumimoji="1" lang="ja-JP" altLang="en-US" sz="1707" dirty="0">
              <a:latin typeface="+mn-ea"/>
            </a:endParaRPr>
          </a:p>
        </p:txBody>
      </p:sp>
      <p:sp>
        <p:nvSpPr>
          <p:cNvPr id="196" name="下矢印 39">
            <a:extLst>
              <a:ext uri="{FF2B5EF4-FFF2-40B4-BE49-F238E27FC236}">
                <a16:creationId xmlns:a16="http://schemas.microsoft.com/office/drawing/2014/main" id="{026C2CDC-C8E3-4997-9CCA-BB8E276B8BC8}"/>
              </a:ext>
            </a:extLst>
          </p:cNvPr>
          <p:cNvSpPr/>
          <p:nvPr/>
        </p:nvSpPr>
        <p:spPr>
          <a:xfrm>
            <a:off x="8688120" y="3356937"/>
            <a:ext cx="4195138" cy="2094882"/>
          </a:xfrm>
          <a:prstGeom prst="roundRect">
            <a:avLst/>
          </a:prstGeom>
          <a:solidFill>
            <a:schemeClr val="bg1"/>
          </a:solidFill>
          <a:ln w="28575" cap="flat">
            <a:solidFill>
              <a:srgbClr val="14B8A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p>
            <a:pPr defTabSz="830849"/>
            <a:endParaRPr lang="ja-JP" altLang="en-US" sz="3129" dirty="0">
              <a:solidFill>
                <a:srgbClr val="FFFFFF"/>
              </a:solidFill>
              <a:cs typeface="+mn-cs"/>
              <a:sym typeface="ヒラギノ角ゴ ProN W3"/>
            </a:endParaRPr>
          </a:p>
        </p:txBody>
      </p:sp>
      <p:sp>
        <p:nvSpPr>
          <p:cNvPr id="220" name="テキスト ボックス 219">
            <a:extLst>
              <a:ext uri="{FF2B5EF4-FFF2-40B4-BE49-F238E27FC236}">
                <a16:creationId xmlns:a16="http://schemas.microsoft.com/office/drawing/2014/main" id="{0F4D861B-4310-44B9-AC84-0627D0AEF4C4}"/>
              </a:ext>
            </a:extLst>
          </p:cNvPr>
          <p:cNvSpPr txBox="1"/>
          <p:nvPr/>
        </p:nvSpPr>
        <p:spPr>
          <a:xfrm>
            <a:off x="8734978" y="3395223"/>
            <a:ext cx="4218211" cy="1580882"/>
          </a:xfrm>
          <a:prstGeom prst="rect">
            <a:avLst/>
          </a:prstGeom>
          <a:noFill/>
        </p:spPr>
        <p:txBody>
          <a:bodyPr wrap="square" rtlCol="0">
            <a:spAutoFit/>
          </a:bodyPr>
          <a:lstStyle/>
          <a:p>
            <a:pPr algn="ctr"/>
            <a:r>
              <a:rPr kumimoji="1" lang="en-US" altLang="ja-JP" sz="2276" dirty="0" err="1">
                <a:latin typeface="+mn-ea"/>
              </a:rPr>
              <a:t>Geppo</a:t>
            </a:r>
            <a:r>
              <a:rPr kumimoji="1" lang="ja-JP" altLang="en-US" sz="2276" dirty="0">
                <a:latin typeface="+mn-ea"/>
              </a:rPr>
              <a:t>天候アラートなし、</a:t>
            </a:r>
            <a:endParaRPr kumimoji="1" lang="en-US" altLang="ja-JP" sz="2276" dirty="0">
              <a:latin typeface="+mn-ea"/>
            </a:endParaRPr>
          </a:p>
          <a:p>
            <a:pPr algn="ctr"/>
            <a:r>
              <a:rPr kumimoji="1" lang="ja-JP" altLang="en-US" sz="2276" dirty="0">
                <a:latin typeface="+mn-ea"/>
              </a:rPr>
              <a:t>コメントあり</a:t>
            </a:r>
            <a:endParaRPr kumimoji="1" lang="en-US" altLang="ja-JP" sz="2276" dirty="0">
              <a:latin typeface="+mn-ea"/>
            </a:endParaRPr>
          </a:p>
          <a:p>
            <a:endParaRPr kumimoji="1" lang="en-US" altLang="ja-JP" sz="1707" dirty="0">
              <a:latin typeface="+mn-ea"/>
            </a:endParaRPr>
          </a:p>
          <a:p>
            <a:pPr algn="l"/>
            <a:r>
              <a:rPr kumimoji="1" lang="ja-JP" altLang="en-US" sz="1707" dirty="0">
                <a:latin typeface="+mn-ea"/>
              </a:rPr>
              <a:t>→コメントの内容を確認し、フォローが必要な場合はメールや声がけ</a:t>
            </a:r>
            <a:endParaRPr kumimoji="1" lang="en-US" altLang="ja-JP" sz="1707" dirty="0">
              <a:latin typeface="+mn-ea"/>
            </a:endParaRPr>
          </a:p>
        </p:txBody>
      </p:sp>
      <p:sp>
        <p:nvSpPr>
          <p:cNvPr id="221" name="下矢印 4">
            <a:extLst>
              <a:ext uri="{FF2B5EF4-FFF2-40B4-BE49-F238E27FC236}">
                <a16:creationId xmlns:a16="http://schemas.microsoft.com/office/drawing/2014/main" id="{F86C7DA9-416B-40E2-97BF-6EF40985CD09}"/>
              </a:ext>
            </a:extLst>
          </p:cNvPr>
          <p:cNvSpPr/>
          <p:nvPr/>
        </p:nvSpPr>
        <p:spPr>
          <a:xfrm rot="19282163">
            <a:off x="4258545" y="2622080"/>
            <a:ext cx="853901" cy="833770"/>
          </a:xfrm>
          <a:prstGeom prst="downArrow">
            <a:avLst/>
          </a:prstGeom>
          <a:solidFill>
            <a:srgbClr val="55BBB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p>
            <a:pPr defTabSz="830849"/>
            <a:endParaRPr lang="ja-JP" altLang="en-US" sz="3129">
              <a:solidFill>
                <a:srgbClr val="FFFFFF"/>
              </a:solidFill>
              <a:cs typeface="+mn-cs"/>
              <a:sym typeface="ヒラギノ角ゴ ProN W3"/>
            </a:endParaRPr>
          </a:p>
        </p:txBody>
      </p:sp>
      <p:sp>
        <p:nvSpPr>
          <p:cNvPr id="222" name="下矢印 4">
            <a:extLst>
              <a:ext uri="{FF2B5EF4-FFF2-40B4-BE49-F238E27FC236}">
                <a16:creationId xmlns:a16="http://schemas.microsoft.com/office/drawing/2014/main" id="{D13B7756-2F87-420C-B688-CCA46E49B753}"/>
              </a:ext>
            </a:extLst>
          </p:cNvPr>
          <p:cNvSpPr/>
          <p:nvPr/>
        </p:nvSpPr>
        <p:spPr>
          <a:xfrm rot="17524798">
            <a:off x="6913780" y="1197972"/>
            <a:ext cx="586895" cy="3262377"/>
          </a:xfrm>
          <a:prstGeom prst="downArrow">
            <a:avLst/>
          </a:prstGeom>
          <a:solidFill>
            <a:srgbClr val="55BBB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p>
            <a:pPr defTabSz="830849"/>
            <a:endParaRPr lang="ja-JP" altLang="en-US" sz="3129">
              <a:solidFill>
                <a:srgbClr val="FFFFFF"/>
              </a:solidFill>
              <a:cs typeface="+mn-cs"/>
              <a:sym typeface="ヒラギノ角ゴ ProN W3"/>
            </a:endParaRPr>
          </a:p>
        </p:txBody>
      </p:sp>
      <p:sp>
        <p:nvSpPr>
          <p:cNvPr id="9" name="テキスト ボックス 8">
            <a:extLst>
              <a:ext uri="{FF2B5EF4-FFF2-40B4-BE49-F238E27FC236}">
                <a16:creationId xmlns:a16="http://schemas.microsoft.com/office/drawing/2014/main" id="{4E47FDA8-3E30-4901-A195-43EF6EE4D99C}"/>
              </a:ext>
            </a:extLst>
          </p:cNvPr>
          <p:cNvSpPr txBox="1"/>
          <p:nvPr/>
        </p:nvSpPr>
        <p:spPr>
          <a:xfrm>
            <a:off x="12432" y="6355372"/>
            <a:ext cx="13004800" cy="2677656"/>
          </a:xfrm>
          <a:prstGeom prst="rect">
            <a:avLst/>
          </a:prstGeom>
          <a:noFill/>
        </p:spPr>
        <p:txBody>
          <a:bodyPr wrap="square" rtlCol="0">
            <a:spAutoFit/>
          </a:bodyPr>
          <a:lstStyle/>
          <a:p>
            <a:r>
              <a:rPr kumimoji="1" lang="ja-JP" altLang="en-US" dirty="0">
                <a:latin typeface="+mn-ea"/>
              </a:rPr>
              <a:t>アラートの対応基準や優先度は会社や組織によって様々です。</a:t>
            </a:r>
            <a:endParaRPr kumimoji="1" lang="en-US" altLang="ja-JP" dirty="0">
              <a:latin typeface="+mn-ea"/>
            </a:endParaRPr>
          </a:p>
          <a:p>
            <a:r>
              <a:rPr kumimoji="1" lang="ja-JP" altLang="en-US" dirty="0">
                <a:latin typeface="+mn-ea"/>
              </a:rPr>
              <a:t>その会社や組織が重視していることによって、例えば他が良くても人間関係で雨マークがついたらフォローするなど、独自のアラート基準ができてきます。</a:t>
            </a:r>
            <a:endParaRPr kumimoji="1" lang="en-US" altLang="ja-JP" dirty="0">
              <a:latin typeface="+mn-ea"/>
            </a:endParaRPr>
          </a:p>
          <a:p>
            <a:endParaRPr kumimoji="1" lang="en-US" altLang="ja-JP" dirty="0">
              <a:latin typeface="+mn-ea"/>
            </a:endParaRPr>
          </a:p>
          <a:p>
            <a:r>
              <a:rPr kumimoji="1" lang="ja-JP" altLang="en-US" dirty="0">
                <a:latin typeface="+mn-ea"/>
              </a:rPr>
              <a:t>ある程度継続することで傾向が見えてきたり感覚がつかめてきますので、</a:t>
            </a:r>
            <a:endParaRPr kumimoji="1" lang="en-US" altLang="ja-JP" dirty="0">
              <a:latin typeface="+mn-ea"/>
            </a:endParaRPr>
          </a:p>
          <a:p>
            <a:r>
              <a:rPr kumimoji="1" lang="ja-JP" altLang="en-US" dirty="0">
                <a:latin typeface="+mn-ea"/>
              </a:rPr>
              <a:t>初めのうちは上記基本パターンを参考にアラート発生者、コメント記入者に注目して</a:t>
            </a:r>
            <a:endParaRPr kumimoji="1" lang="en-US" altLang="ja-JP" dirty="0">
              <a:latin typeface="+mn-ea"/>
            </a:endParaRPr>
          </a:p>
          <a:p>
            <a:r>
              <a:rPr kumimoji="1" lang="ja-JP" altLang="en-US" dirty="0">
                <a:latin typeface="+mn-ea"/>
              </a:rPr>
              <a:t>アクションを実施してみてください。</a:t>
            </a:r>
            <a:endParaRPr kumimoji="1" lang="en-US" altLang="ja-JP" dirty="0">
              <a:latin typeface="+mn-ea"/>
            </a:endParaRPr>
          </a:p>
        </p:txBody>
      </p:sp>
    </p:spTree>
    <p:extLst>
      <p:ext uri="{BB962C8B-B14F-4D97-AF65-F5344CB8AC3E}">
        <p14:creationId xmlns:p14="http://schemas.microsoft.com/office/powerpoint/2010/main" val="830188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四角形"/>
          <p:cNvSpPr/>
          <p:nvPr/>
        </p:nvSpPr>
        <p:spPr>
          <a:xfrm>
            <a:off x="-1" y="-6020"/>
            <a:ext cx="13004801" cy="1108523"/>
          </a:xfrm>
          <a:prstGeom prst="rect">
            <a:avLst/>
          </a:prstGeom>
          <a:solidFill>
            <a:srgbClr val="55BBB3"/>
          </a:solidFill>
          <a:ln w="12700">
            <a:miter lim="400000"/>
          </a:ln>
        </p:spPr>
        <p:txBody>
          <a:bodyPr lIns="72249" tIns="72249" rIns="72249" bIns="72249" anchor="ctr"/>
          <a:lstStyle/>
          <a:p>
            <a:pPr>
              <a:defRPr sz="2200">
                <a:solidFill>
                  <a:srgbClr val="0BBEB4"/>
                </a:solidFill>
                <a:latin typeface="+mn-lt"/>
                <a:ea typeface="+mn-ea"/>
                <a:cs typeface="+mn-cs"/>
                <a:sym typeface="ヒラギノ角ゴ ProN W3"/>
              </a:defRPr>
            </a:pPr>
            <a:endParaRPr sz="3129"/>
          </a:p>
        </p:txBody>
      </p:sp>
      <p:sp>
        <p:nvSpPr>
          <p:cNvPr id="218" name="9. 運営会社について"/>
          <p:cNvSpPr txBox="1"/>
          <p:nvPr/>
        </p:nvSpPr>
        <p:spPr>
          <a:xfrm>
            <a:off x="343043" y="367541"/>
            <a:ext cx="6848619" cy="5835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249" tIns="72249" rIns="72249" bIns="72249" anchor="ctr">
            <a:spAutoFit/>
          </a:bodyPr>
          <a:lstStyle>
            <a:lvl1pPr algn="l">
              <a:defRPr sz="2800">
                <a:solidFill>
                  <a:srgbClr val="FFFFFF"/>
                </a:solidFill>
              </a:defRPr>
            </a:lvl1pPr>
          </a:lstStyle>
          <a:p>
            <a:r>
              <a:rPr sz="2844" dirty="0">
                <a:latin typeface="+mn-ea"/>
              </a:rPr>
              <a:t> </a:t>
            </a:r>
            <a:r>
              <a:rPr lang="ja-JP" altLang="en-US" sz="2844" dirty="0">
                <a:latin typeface="+mn-ea"/>
              </a:rPr>
              <a:t>アラート対応フローイメージ</a:t>
            </a:r>
            <a:endParaRPr sz="2844" dirty="0">
              <a:latin typeface="+mn-ea"/>
            </a:endParaRPr>
          </a:p>
        </p:txBody>
      </p:sp>
      <p:pic>
        <p:nvPicPr>
          <p:cNvPr id="219"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10366420" y="267577"/>
            <a:ext cx="2423268" cy="602507"/>
          </a:xfrm>
          <a:prstGeom prst="rect">
            <a:avLst/>
          </a:prstGeom>
          <a:ln w="12700">
            <a:miter lim="400000"/>
          </a:ln>
        </p:spPr>
      </p:pic>
      <p:sp>
        <p:nvSpPr>
          <p:cNvPr id="227" name="右矢印 3">
            <a:extLst>
              <a:ext uri="{FF2B5EF4-FFF2-40B4-BE49-F238E27FC236}">
                <a16:creationId xmlns:a16="http://schemas.microsoft.com/office/drawing/2014/main" id="{E9C3CB37-1DBE-4278-998E-F6AB2C9DBD3D}"/>
              </a:ext>
            </a:extLst>
          </p:cNvPr>
          <p:cNvSpPr/>
          <p:nvPr/>
        </p:nvSpPr>
        <p:spPr>
          <a:xfrm>
            <a:off x="502691" y="2728056"/>
            <a:ext cx="12380568" cy="872165"/>
          </a:xfrm>
          <a:prstGeom prst="rightArrow">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41" b="1"/>
          </a:p>
        </p:txBody>
      </p:sp>
      <p:cxnSp>
        <p:nvCxnSpPr>
          <p:cNvPr id="228" name="カギ線コネクタ 6">
            <a:extLst>
              <a:ext uri="{FF2B5EF4-FFF2-40B4-BE49-F238E27FC236}">
                <a16:creationId xmlns:a16="http://schemas.microsoft.com/office/drawing/2014/main" id="{936F621E-98A6-4B31-8C82-32B7E1420124}"/>
              </a:ext>
            </a:extLst>
          </p:cNvPr>
          <p:cNvCxnSpPr>
            <a:cxnSpLocks/>
            <a:stCxn id="268" idx="0"/>
            <a:endCxn id="262" idx="0"/>
          </p:cNvCxnSpPr>
          <p:nvPr/>
        </p:nvCxnSpPr>
        <p:spPr>
          <a:xfrm rot="5400000" flipH="1" flipV="1">
            <a:off x="9493149" y="112751"/>
            <a:ext cx="15868" cy="4434736"/>
          </a:xfrm>
          <a:prstGeom prst="bentConnector3">
            <a:avLst>
              <a:gd name="adj1" fmla="val 3881245"/>
            </a:avLst>
          </a:prstGeom>
          <a:ln w="57150">
            <a:solidFill>
              <a:srgbClr val="00BEB4"/>
            </a:solidFill>
            <a:tailEnd type="triangle"/>
          </a:ln>
        </p:spPr>
        <p:style>
          <a:lnRef idx="1">
            <a:schemeClr val="accent1"/>
          </a:lnRef>
          <a:fillRef idx="0">
            <a:schemeClr val="accent1"/>
          </a:fillRef>
          <a:effectRef idx="0">
            <a:schemeClr val="accent1"/>
          </a:effectRef>
          <a:fontRef idx="minor">
            <a:schemeClr val="tx1"/>
          </a:fontRef>
        </p:style>
      </p:cxnSp>
      <p:sp>
        <p:nvSpPr>
          <p:cNvPr id="229" name="正方形/長方形 228">
            <a:extLst>
              <a:ext uri="{FF2B5EF4-FFF2-40B4-BE49-F238E27FC236}">
                <a16:creationId xmlns:a16="http://schemas.microsoft.com/office/drawing/2014/main" id="{22259ED7-9BC9-4F9E-9098-2D6D46F34470}"/>
              </a:ext>
            </a:extLst>
          </p:cNvPr>
          <p:cNvSpPr/>
          <p:nvPr/>
        </p:nvSpPr>
        <p:spPr>
          <a:xfrm>
            <a:off x="8523364" y="1391974"/>
            <a:ext cx="1984903" cy="607287"/>
          </a:xfrm>
          <a:prstGeom prst="rect">
            <a:avLst/>
          </a:prstGeom>
          <a:solidFill>
            <a:schemeClr val="bg1"/>
          </a:solidFill>
          <a:ln w="1905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593" b="1" dirty="0">
                <a:solidFill>
                  <a:schemeClr val="tx1">
                    <a:lumMod val="75000"/>
                    <a:lumOff val="25000"/>
                  </a:schemeClr>
                </a:solidFill>
              </a:rPr>
              <a:t>※</a:t>
            </a:r>
            <a:r>
              <a:rPr lang="ja-JP" altLang="en-US" sz="1593" b="1" dirty="0">
                <a:solidFill>
                  <a:schemeClr val="tx1">
                    <a:lumMod val="75000"/>
                    <a:lumOff val="25000"/>
                  </a:schemeClr>
                </a:solidFill>
              </a:rPr>
              <a:t>面談による課題解決</a:t>
            </a:r>
            <a:endParaRPr kumimoji="1" lang="ja-JP" altLang="en-US" sz="1593" b="1" dirty="0">
              <a:solidFill>
                <a:schemeClr val="tx1">
                  <a:lumMod val="75000"/>
                  <a:lumOff val="25000"/>
                </a:schemeClr>
              </a:solidFill>
            </a:endParaRPr>
          </a:p>
        </p:txBody>
      </p:sp>
      <p:cxnSp>
        <p:nvCxnSpPr>
          <p:cNvPr id="230" name="カギ線コネクタ 24">
            <a:extLst>
              <a:ext uri="{FF2B5EF4-FFF2-40B4-BE49-F238E27FC236}">
                <a16:creationId xmlns:a16="http://schemas.microsoft.com/office/drawing/2014/main" id="{EBDC2F96-DAC6-4075-8E24-1BA1B9F12BC4}"/>
              </a:ext>
            </a:extLst>
          </p:cNvPr>
          <p:cNvCxnSpPr>
            <a:cxnSpLocks/>
            <a:stCxn id="271" idx="2"/>
          </p:cNvCxnSpPr>
          <p:nvPr/>
        </p:nvCxnSpPr>
        <p:spPr>
          <a:xfrm rot="16200000" flipH="1">
            <a:off x="5361573" y="4429480"/>
            <a:ext cx="1491951" cy="604157"/>
          </a:xfrm>
          <a:prstGeom prst="bentConnector3">
            <a:avLst>
              <a:gd name="adj1" fmla="val 100312"/>
            </a:avLst>
          </a:prstGeom>
          <a:ln w="19050">
            <a:solidFill>
              <a:srgbClr val="00BEB4"/>
            </a:solidFill>
          </a:ln>
        </p:spPr>
        <p:style>
          <a:lnRef idx="1">
            <a:schemeClr val="accent1"/>
          </a:lnRef>
          <a:fillRef idx="0">
            <a:schemeClr val="accent1"/>
          </a:fillRef>
          <a:effectRef idx="0">
            <a:schemeClr val="accent1"/>
          </a:effectRef>
          <a:fontRef idx="minor">
            <a:schemeClr val="tx1"/>
          </a:fontRef>
        </p:style>
      </p:cxnSp>
      <p:cxnSp>
        <p:nvCxnSpPr>
          <p:cNvPr id="231" name="カギ線コネクタ 43">
            <a:extLst>
              <a:ext uri="{FF2B5EF4-FFF2-40B4-BE49-F238E27FC236}">
                <a16:creationId xmlns:a16="http://schemas.microsoft.com/office/drawing/2014/main" id="{4F082CAE-709F-4511-A3AD-4AB97B60BA33}"/>
              </a:ext>
            </a:extLst>
          </p:cNvPr>
          <p:cNvCxnSpPr>
            <a:cxnSpLocks/>
            <a:stCxn id="256" idx="2"/>
            <a:endCxn id="292" idx="3"/>
          </p:cNvCxnSpPr>
          <p:nvPr/>
        </p:nvCxnSpPr>
        <p:spPr>
          <a:xfrm rot="5400000">
            <a:off x="2163404" y="4286085"/>
            <a:ext cx="986079" cy="385075"/>
          </a:xfrm>
          <a:prstGeom prst="bentConnector2">
            <a:avLst/>
          </a:prstGeom>
          <a:ln w="19050">
            <a:solidFill>
              <a:srgbClr val="00BEB4"/>
            </a:solidFill>
          </a:ln>
        </p:spPr>
        <p:style>
          <a:lnRef idx="1">
            <a:schemeClr val="accent1"/>
          </a:lnRef>
          <a:fillRef idx="0">
            <a:schemeClr val="accent1"/>
          </a:fillRef>
          <a:effectRef idx="0">
            <a:schemeClr val="accent1"/>
          </a:effectRef>
          <a:fontRef idx="minor">
            <a:schemeClr val="tx1"/>
          </a:fontRef>
        </p:style>
      </p:cxnSp>
      <p:grpSp>
        <p:nvGrpSpPr>
          <p:cNvPr id="232" name="グループ化 231">
            <a:extLst>
              <a:ext uri="{FF2B5EF4-FFF2-40B4-BE49-F238E27FC236}">
                <a16:creationId xmlns:a16="http://schemas.microsoft.com/office/drawing/2014/main" id="{C4B6CBBE-4532-4C7F-A773-8E7F0F119C70}"/>
              </a:ext>
            </a:extLst>
          </p:cNvPr>
          <p:cNvGrpSpPr/>
          <p:nvPr/>
        </p:nvGrpSpPr>
        <p:grpSpPr>
          <a:xfrm>
            <a:off x="259964" y="4675871"/>
            <a:ext cx="2203941" cy="2412121"/>
            <a:chOff x="974196" y="4654641"/>
            <a:chExt cx="1958300" cy="1791855"/>
          </a:xfrm>
        </p:grpSpPr>
        <p:sp>
          <p:nvSpPr>
            <p:cNvPr id="290" name="正方形/長方形 289">
              <a:extLst>
                <a:ext uri="{FF2B5EF4-FFF2-40B4-BE49-F238E27FC236}">
                  <a16:creationId xmlns:a16="http://schemas.microsoft.com/office/drawing/2014/main" id="{83DAD7C7-0227-4541-B9B4-3E132624AD24}"/>
                </a:ext>
              </a:extLst>
            </p:cNvPr>
            <p:cNvSpPr/>
            <p:nvPr/>
          </p:nvSpPr>
          <p:spPr>
            <a:xfrm>
              <a:off x="974196" y="4654641"/>
              <a:ext cx="1958296" cy="1791855"/>
            </a:xfrm>
            <a:prstGeom prst="rect">
              <a:avLst/>
            </a:prstGeom>
            <a:solidFill>
              <a:schemeClr val="bg1"/>
            </a:solidFill>
            <a:ln w="1905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41"/>
            </a:p>
          </p:txBody>
        </p:sp>
        <p:sp>
          <p:nvSpPr>
            <p:cNvPr id="292" name="テキスト ボックス 291">
              <a:extLst>
                <a:ext uri="{FF2B5EF4-FFF2-40B4-BE49-F238E27FC236}">
                  <a16:creationId xmlns:a16="http://schemas.microsoft.com/office/drawing/2014/main" id="{E7462982-585D-445F-B305-3B6DF94A8707}"/>
                </a:ext>
              </a:extLst>
            </p:cNvPr>
            <p:cNvSpPr txBox="1"/>
            <p:nvPr/>
          </p:nvSpPr>
          <p:spPr>
            <a:xfrm>
              <a:off x="1014612" y="4735596"/>
              <a:ext cx="1917884" cy="277551"/>
            </a:xfrm>
            <a:prstGeom prst="rect">
              <a:avLst/>
            </a:prstGeom>
            <a:noFill/>
          </p:spPr>
          <p:txBody>
            <a:bodyPr wrap="square" lIns="0" tIns="0" rIns="0" bIns="0" rtlCol="0">
              <a:spAutoFit/>
            </a:bodyPr>
            <a:lstStyle/>
            <a:p>
              <a:r>
                <a:rPr kumimoji="1" lang="ja-JP" altLang="en-US" sz="2428" dirty="0">
                  <a:solidFill>
                    <a:srgbClr val="00BEB4"/>
                  </a:solidFill>
                </a:rPr>
                <a:t>ポイント</a:t>
              </a:r>
            </a:p>
          </p:txBody>
        </p:sp>
        <p:sp>
          <p:nvSpPr>
            <p:cNvPr id="294" name="テキスト ボックス 293">
              <a:extLst>
                <a:ext uri="{FF2B5EF4-FFF2-40B4-BE49-F238E27FC236}">
                  <a16:creationId xmlns:a16="http://schemas.microsoft.com/office/drawing/2014/main" id="{386AB11B-C699-4313-A276-8FAAA82460FD}"/>
                </a:ext>
              </a:extLst>
            </p:cNvPr>
            <p:cNvSpPr txBox="1"/>
            <p:nvPr/>
          </p:nvSpPr>
          <p:spPr>
            <a:xfrm>
              <a:off x="1039036" y="5102274"/>
              <a:ext cx="1877469" cy="1144024"/>
            </a:xfrm>
            <a:prstGeom prst="rect">
              <a:avLst/>
            </a:prstGeom>
            <a:noFill/>
          </p:spPr>
          <p:txBody>
            <a:bodyPr wrap="square" lIns="0" tIns="0" rIns="0" bIns="0" rtlCol="0">
              <a:spAutoFit/>
            </a:bodyPr>
            <a:lstStyle/>
            <a:p>
              <a:r>
                <a:rPr kumimoji="1" lang="ja-JP" altLang="en-US" sz="1668" dirty="0"/>
                <a:t>回答の率直性を維持するには、情報匿名性を守ること、回答へきちんとリアクションすることが重要です。</a:t>
              </a:r>
            </a:p>
            <a:p>
              <a:pPr algn="l"/>
              <a:endParaRPr kumimoji="1" lang="ja-JP" altLang="en-US" sz="1668" dirty="0"/>
            </a:p>
          </p:txBody>
        </p:sp>
      </p:grpSp>
      <p:sp>
        <p:nvSpPr>
          <p:cNvPr id="286" name="正方形/長方形 285">
            <a:extLst>
              <a:ext uri="{FF2B5EF4-FFF2-40B4-BE49-F238E27FC236}">
                <a16:creationId xmlns:a16="http://schemas.microsoft.com/office/drawing/2014/main" id="{9188C8AC-8B3C-461C-AA23-0750820216BD}"/>
              </a:ext>
            </a:extLst>
          </p:cNvPr>
          <p:cNvSpPr/>
          <p:nvPr/>
        </p:nvSpPr>
        <p:spPr>
          <a:xfrm>
            <a:off x="5570522" y="5129922"/>
            <a:ext cx="2200132" cy="2711509"/>
          </a:xfrm>
          <a:prstGeom prst="rect">
            <a:avLst/>
          </a:prstGeom>
          <a:solidFill>
            <a:schemeClr val="bg1"/>
          </a:solidFill>
          <a:ln w="1905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41"/>
          </a:p>
        </p:txBody>
      </p:sp>
      <p:sp>
        <p:nvSpPr>
          <p:cNvPr id="287" name="テキスト ボックス 286">
            <a:extLst>
              <a:ext uri="{FF2B5EF4-FFF2-40B4-BE49-F238E27FC236}">
                <a16:creationId xmlns:a16="http://schemas.microsoft.com/office/drawing/2014/main" id="{7F7E9E6D-AFBF-4BB0-8CD4-BF5F3D7502F0}"/>
              </a:ext>
            </a:extLst>
          </p:cNvPr>
          <p:cNvSpPr txBox="1"/>
          <p:nvPr/>
        </p:nvSpPr>
        <p:spPr>
          <a:xfrm>
            <a:off x="5642304" y="5704011"/>
            <a:ext cx="2060376" cy="2053383"/>
          </a:xfrm>
          <a:prstGeom prst="rect">
            <a:avLst/>
          </a:prstGeom>
          <a:noFill/>
        </p:spPr>
        <p:txBody>
          <a:bodyPr wrap="square" lIns="0" tIns="0" rIns="0" bIns="0" rtlCol="0">
            <a:spAutoFit/>
          </a:bodyPr>
          <a:lstStyle/>
          <a:p>
            <a:pPr algn="l"/>
            <a:r>
              <a:rPr kumimoji="1" lang="ja-JP" altLang="en-US" sz="1668" dirty="0"/>
              <a:t>初動対応のメールだけで問題が解決する場合もあります。課題の大きさや回答者の性質、対応リソースにあわせて非対面</a:t>
            </a:r>
            <a:r>
              <a:rPr kumimoji="1" lang="en-US" altLang="ja-JP" sz="1668" dirty="0"/>
              <a:t>/</a:t>
            </a:r>
            <a:r>
              <a:rPr kumimoji="1" lang="ja-JP" altLang="en-US" sz="1668" dirty="0"/>
              <a:t>対面のフォローは使い分けます。</a:t>
            </a:r>
          </a:p>
        </p:txBody>
      </p:sp>
      <p:sp>
        <p:nvSpPr>
          <p:cNvPr id="288" name="テキスト ボックス 287">
            <a:extLst>
              <a:ext uri="{FF2B5EF4-FFF2-40B4-BE49-F238E27FC236}">
                <a16:creationId xmlns:a16="http://schemas.microsoft.com/office/drawing/2014/main" id="{AC88FBEA-24E8-43CA-BBA6-8923D2EE039A}"/>
              </a:ext>
            </a:extLst>
          </p:cNvPr>
          <p:cNvSpPr txBox="1"/>
          <p:nvPr/>
        </p:nvSpPr>
        <p:spPr>
          <a:xfrm>
            <a:off x="5642301" y="5212892"/>
            <a:ext cx="2132156" cy="373628"/>
          </a:xfrm>
          <a:prstGeom prst="rect">
            <a:avLst/>
          </a:prstGeom>
          <a:noFill/>
        </p:spPr>
        <p:txBody>
          <a:bodyPr wrap="square" lIns="0" tIns="0" rIns="0" bIns="0" rtlCol="0">
            <a:spAutoFit/>
          </a:bodyPr>
          <a:lstStyle/>
          <a:p>
            <a:r>
              <a:rPr kumimoji="1" lang="ja-JP" altLang="en-US" sz="2428" dirty="0">
                <a:solidFill>
                  <a:srgbClr val="00BEB4"/>
                </a:solidFill>
              </a:rPr>
              <a:t>ポイント</a:t>
            </a:r>
          </a:p>
        </p:txBody>
      </p:sp>
      <p:sp>
        <p:nvSpPr>
          <p:cNvPr id="100" name="正方形/長方形 99">
            <a:extLst>
              <a:ext uri="{FF2B5EF4-FFF2-40B4-BE49-F238E27FC236}">
                <a16:creationId xmlns:a16="http://schemas.microsoft.com/office/drawing/2014/main" id="{5AE6D113-DC93-489A-AD1E-F59F0372B75E}"/>
              </a:ext>
            </a:extLst>
          </p:cNvPr>
          <p:cNvSpPr/>
          <p:nvPr/>
        </p:nvSpPr>
        <p:spPr>
          <a:xfrm>
            <a:off x="2838908" y="5049271"/>
            <a:ext cx="2203935" cy="2412123"/>
          </a:xfrm>
          <a:prstGeom prst="rect">
            <a:avLst/>
          </a:prstGeom>
          <a:solidFill>
            <a:schemeClr val="bg1"/>
          </a:solidFill>
          <a:ln w="1905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41"/>
          </a:p>
        </p:txBody>
      </p:sp>
      <p:sp>
        <p:nvSpPr>
          <p:cNvPr id="107" name="テキスト ボックス 106">
            <a:extLst>
              <a:ext uri="{FF2B5EF4-FFF2-40B4-BE49-F238E27FC236}">
                <a16:creationId xmlns:a16="http://schemas.microsoft.com/office/drawing/2014/main" id="{5FA656F2-AAAA-4BA0-8ADB-0F1AD4D71A9E}"/>
              </a:ext>
            </a:extLst>
          </p:cNvPr>
          <p:cNvSpPr txBox="1"/>
          <p:nvPr/>
        </p:nvSpPr>
        <p:spPr>
          <a:xfrm>
            <a:off x="2871142" y="5095852"/>
            <a:ext cx="2132156" cy="373628"/>
          </a:xfrm>
          <a:prstGeom prst="rect">
            <a:avLst/>
          </a:prstGeom>
          <a:noFill/>
        </p:spPr>
        <p:txBody>
          <a:bodyPr wrap="square" lIns="0" tIns="0" rIns="0" bIns="0" rtlCol="0">
            <a:spAutoFit/>
          </a:bodyPr>
          <a:lstStyle/>
          <a:p>
            <a:r>
              <a:rPr kumimoji="1" lang="ja-JP" altLang="en-US" sz="2428" dirty="0">
                <a:solidFill>
                  <a:srgbClr val="00BEB4"/>
                </a:solidFill>
              </a:rPr>
              <a:t>ポイント</a:t>
            </a:r>
          </a:p>
        </p:txBody>
      </p:sp>
      <p:sp>
        <p:nvSpPr>
          <p:cNvPr id="108" name="テキスト ボックス 107">
            <a:extLst>
              <a:ext uri="{FF2B5EF4-FFF2-40B4-BE49-F238E27FC236}">
                <a16:creationId xmlns:a16="http://schemas.microsoft.com/office/drawing/2014/main" id="{7C4EF341-21BB-45D8-8121-12138547DE0E}"/>
              </a:ext>
            </a:extLst>
          </p:cNvPr>
          <p:cNvSpPr txBox="1"/>
          <p:nvPr/>
        </p:nvSpPr>
        <p:spPr>
          <a:xfrm>
            <a:off x="2832546" y="5599976"/>
            <a:ext cx="2200132" cy="1796710"/>
          </a:xfrm>
          <a:prstGeom prst="rect">
            <a:avLst/>
          </a:prstGeom>
          <a:noFill/>
        </p:spPr>
        <p:txBody>
          <a:bodyPr wrap="square" lIns="0" tIns="0" rIns="0" bIns="0" rtlCol="0">
            <a:spAutoFit/>
          </a:bodyPr>
          <a:lstStyle/>
          <a:p>
            <a:pPr algn="l"/>
            <a:r>
              <a:rPr kumimoji="1" lang="ja-JP" altLang="en-US" sz="1668" dirty="0"/>
              <a:t>アラートには全件対応が基本です。コメント情報も重要です。同様のコメントが発生している場合は個人課題→組織課題ととらえられるでしょう。</a:t>
            </a:r>
          </a:p>
        </p:txBody>
      </p:sp>
      <p:cxnSp>
        <p:nvCxnSpPr>
          <p:cNvPr id="234" name="カギ線コネクタ 76">
            <a:extLst>
              <a:ext uri="{FF2B5EF4-FFF2-40B4-BE49-F238E27FC236}">
                <a16:creationId xmlns:a16="http://schemas.microsoft.com/office/drawing/2014/main" id="{86C11E8A-772B-4FE6-9182-DE36C99C43BF}"/>
              </a:ext>
            </a:extLst>
          </p:cNvPr>
          <p:cNvCxnSpPr>
            <a:cxnSpLocks/>
          </p:cNvCxnSpPr>
          <p:nvPr/>
        </p:nvCxnSpPr>
        <p:spPr>
          <a:xfrm rot="16200000" flipV="1">
            <a:off x="7643402" y="3770924"/>
            <a:ext cx="1706601" cy="1610175"/>
          </a:xfrm>
          <a:prstGeom prst="bentConnector3">
            <a:avLst>
              <a:gd name="adj1" fmla="val 40094"/>
            </a:avLst>
          </a:prstGeom>
          <a:ln w="19050">
            <a:solidFill>
              <a:srgbClr val="00BEB4"/>
            </a:solidFill>
          </a:ln>
        </p:spPr>
        <p:style>
          <a:lnRef idx="1">
            <a:schemeClr val="accent1"/>
          </a:lnRef>
          <a:fillRef idx="0">
            <a:schemeClr val="accent1"/>
          </a:fillRef>
          <a:effectRef idx="0">
            <a:schemeClr val="accent1"/>
          </a:effectRef>
          <a:fontRef idx="minor">
            <a:schemeClr val="tx1"/>
          </a:fontRef>
        </p:style>
      </p:cxnSp>
      <p:grpSp>
        <p:nvGrpSpPr>
          <p:cNvPr id="235" name="グループ化 234">
            <a:extLst>
              <a:ext uri="{FF2B5EF4-FFF2-40B4-BE49-F238E27FC236}">
                <a16:creationId xmlns:a16="http://schemas.microsoft.com/office/drawing/2014/main" id="{D0F90E0C-41A5-4CD1-9710-FFEFF9063B86}"/>
              </a:ext>
            </a:extLst>
          </p:cNvPr>
          <p:cNvGrpSpPr/>
          <p:nvPr/>
        </p:nvGrpSpPr>
        <p:grpSpPr>
          <a:xfrm>
            <a:off x="8168284" y="5429312"/>
            <a:ext cx="2267726" cy="3221057"/>
            <a:chOff x="5867160" y="2731792"/>
            <a:chExt cx="1958296" cy="2014256"/>
          </a:xfrm>
        </p:grpSpPr>
        <p:sp>
          <p:nvSpPr>
            <p:cNvPr id="282" name="正方形/長方形 281">
              <a:extLst>
                <a:ext uri="{FF2B5EF4-FFF2-40B4-BE49-F238E27FC236}">
                  <a16:creationId xmlns:a16="http://schemas.microsoft.com/office/drawing/2014/main" id="{05DC1033-0B4F-4E6B-B01C-59CCCE0E7F95}"/>
                </a:ext>
              </a:extLst>
            </p:cNvPr>
            <p:cNvSpPr/>
            <p:nvPr/>
          </p:nvSpPr>
          <p:spPr>
            <a:xfrm>
              <a:off x="5867160" y="2731792"/>
              <a:ext cx="1954915" cy="2014256"/>
            </a:xfrm>
            <a:prstGeom prst="rect">
              <a:avLst/>
            </a:prstGeom>
            <a:solidFill>
              <a:schemeClr val="bg1"/>
            </a:solidFill>
            <a:ln w="1905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41" dirty="0"/>
            </a:p>
          </p:txBody>
        </p:sp>
        <p:sp>
          <p:nvSpPr>
            <p:cNvPr id="283" name="テキスト ボックス 282">
              <a:extLst>
                <a:ext uri="{FF2B5EF4-FFF2-40B4-BE49-F238E27FC236}">
                  <a16:creationId xmlns:a16="http://schemas.microsoft.com/office/drawing/2014/main" id="{4B8E67F4-82A8-489E-BCC4-89A79DAB6FDA}"/>
                </a:ext>
              </a:extLst>
            </p:cNvPr>
            <p:cNvSpPr txBox="1"/>
            <p:nvPr/>
          </p:nvSpPr>
          <p:spPr>
            <a:xfrm>
              <a:off x="5920730" y="3109953"/>
              <a:ext cx="1851156" cy="160508"/>
            </a:xfrm>
            <a:prstGeom prst="rect">
              <a:avLst/>
            </a:prstGeom>
            <a:noFill/>
          </p:spPr>
          <p:txBody>
            <a:bodyPr wrap="square" lIns="0" tIns="0" rIns="0" bIns="0" rtlCol="0">
              <a:spAutoFit/>
            </a:bodyPr>
            <a:lstStyle/>
            <a:p>
              <a:pPr algn="l"/>
              <a:endParaRPr kumimoji="1" lang="ja-JP" altLang="en-US" sz="1668" dirty="0"/>
            </a:p>
          </p:txBody>
        </p:sp>
        <p:sp>
          <p:nvSpPr>
            <p:cNvPr id="284" name="テキスト ボックス 283">
              <a:extLst>
                <a:ext uri="{FF2B5EF4-FFF2-40B4-BE49-F238E27FC236}">
                  <a16:creationId xmlns:a16="http://schemas.microsoft.com/office/drawing/2014/main" id="{9E095273-F785-4BCC-8B60-A57E1C78C280}"/>
                </a:ext>
              </a:extLst>
            </p:cNvPr>
            <p:cNvSpPr txBox="1"/>
            <p:nvPr/>
          </p:nvSpPr>
          <p:spPr>
            <a:xfrm>
              <a:off x="5920730" y="2812749"/>
              <a:ext cx="1904726" cy="233645"/>
            </a:xfrm>
            <a:prstGeom prst="rect">
              <a:avLst/>
            </a:prstGeom>
            <a:noFill/>
          </p:spPr>
          <p:txBody>
            <a:bodyPr wrap="square" lIns="0" tIns="0" rIns="0" bIns="0" rtlCol="0">
              <a:spAutoFit/>
            </a:bodyPr>
            <a:lstStyle/>
            <a:p>
              <a:r>
                <a:rPr kumimoji="1" lang="ja-JP" altLang="en-US" sz="2428" dirty="0">
                  <a:solidFill>
                    <a:srgbClr val="00BEB4"/>
                  </a:solidFill>
                </a:rPr>
                <a:t>ポイント</a:t>
              </a:r>
            </a:p>
          </p:txBody>
        </p:sp>
      </p:grpSp>
      <p:grpSp>
        <p:nvGrpSpPr>
          <p:cNvPr id="236" name="グループ化 235">
            <a:extLst>
              <a:ext uri="{FF2B5EF4-FFF2-40B4-BE49-F238E27FC236}">
                <a16:creationId xmlns:a16="http://schemas.microsoft.com/office/drawing/2014/main" id="{F4B76026-C700-4B9F-9CDD-231D8C660AD2}"/>
              </a:ext>
            </a:extLst>
          </p:cNvPr>
          <p:cNvGrpSpPr/>
          <p:nvPr/>
        </p:nvGrpSpPr>
        <p:grpSpPr>
          <a:xfrm>
            <a:off x="3752801" y="2338052"/>
            <a:ext cx="1148848" cy="1689663"/>
            <a:chOff x="3528106" y="1805352"/>
            <a:chExt cx="1080000" cy="1518767"/>
          </a:xfrm>
        </p:grpSpPr>
        <p:sp>
          <p:nvSpPr>
            <p:cNvPr id="279" name="正方形/長方形 278">
              <a:extLst>
                <a:ext uri="{FF2B5EF4-FFF2-40B4-BE49-F238E27FC236}">
                  <a16:creationId xmlns:a16="http://schemas.microsoft.com/office/drawing/2014/main" id="{72ECC804-1108-4739-A95B-1CCF6012A1F8}"/>
                </a:ext>
              </a:extLst>
            </p:cNvPr>
            <p:cNvSpPr/>
            <p:nvPr/>
          </p:nvSpPr>
          <p:spPr>
            <a:xfrm>
              <a:off x="3528106" y="1805352"/>
              <a:ext cx="1080000" cy="1480895"/>
            </a:xfrm>
            <a:prstGeom prst="rect">
              <a:avLst/>
            </a:prstGeom>
            <a:solidFill>
              <a:schemeClr val="bg1"/>
            </a:solidFill>
            <a:ln w="1905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93" b="1" dirty="0">
                  <a:solidFill>
                    <a:schemeClr val="tx1">
                      <a:lumMod val="75000"/>
                      <a:lumOff val="25000"/>
                    </a:schemeClr>
                  </a:solidFill>
                </a:rPr>
                <a:t>アラート</a:t>
              </a:r>
              <a:br>
                <a:rPr lang="en-US" altLang="ja-JP" sz="1593" b="1" dirty="0">
                  <a:solidFill>
                    <a:schemeClr val="tx1">
                      <a:lumMod val="75000"/>
                      <a:lumOff val="25000"/>
                    </a:schemeClr>
                  </a:solidFill>
                </a:rPr>
              </a:br>
              <a:r>
                <a:rPr lang="en-US" altLang="ja-JP" sz="1593" b="1" dirty="0">
                  <a:solidFill>
                    <a:schemeClr val="tx1">
                      <a:lumMod val="75000"/>
                      <a:lumOff val="25000"/>
                    </a:schemeClr>
                  </a:solidFill>
                </a:rPr>
                <a:t>(+</a:t>
              </a:r>
              <a:r>
                <a:rPr lang="ja-JP" altLang="en-US" sz="1593" b="1" dirty="0">
                  <a:solidFill>
                    <a:schemeClr val="tx1">
                      <a:lumMod val="75000"/>
                      <a:lumOff val="25000"/>
                    </a:schemeClr>
                  </a:solidFill>
                </a:rPr>
                <a:t>ネガコメント</a:t>
              </a:r>
              <a:r>
                <a:rPr lang="en-US" altLang="ja-JP" sz="1593" b="1" dirty="0">
                  <a:solidFill>
                    <a:schemeClr val="tx1">
                      <a:lumMod val="75000"/>
                      <a:lumOff val="25000"/>
                    </a:schemeClr>
                  </a:solidFill>
                </a:rPr>
                <a:t>)</a:t>
              </a:r>
              <a:br>
                <a:rPr lang="en-US" altLang="ja-JP" sz="1593" b="1" dirty="0">
                  <a:solidFill>
                    <a:schemeClr val="tx1">
                      <a:lumMod val="75000"/>
                      <a:lumOff val="25000"/>
                    </a:schemeClr>
                  </a:solidFill>
                </a:rPr>
              </a:br>
              <a:r>
                <a:rPr lang="ja-JP" altLang="en-US" sz="1593" b="1" dirty="0">
                  <a:solidFill>
                    <a:schemeClr val="tx1">
                      <a:lumMod val="75000"/>
                      <a:lumOff val="25000"/>
                    </a:schemeClr>
                  </a:solidFill>
                </a:rPr>
                <a:t>判定</a:t>
              </a:r>
              <a:endParaRPr kumimoji="1" lang="ja-JP" altLang="en-US" sz="1517" b="1" dirty="0">
                <a:solidFill>
                  <a:schemeClr val="tx1">
                    <a:lumMod val="75000"/>
                    <a:lumOff val="25000"/>
                  </a:schemeClr>
                </a:solidFill>
              </a:endParaRPr>
            </a:p>
          </p:txBody>
        </p:sp>
        <p:pic>
          <p:nvPicPr>
            <p:cNvPr id="280" name="グラフィックス 279" descr="警告">
              <a:extLst>
                <a:ext uri="{FF2B5EF4-FFF2-40B4-BE49-F238E27FC236}">
                  <a16:creationId xmlns:a16="http://schemas.microsoft.com/office/drawing/2014/main" id="{8DADEE5B-1881-426C-BD11-83DF0BB1672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88717" y="2740303"/>
              <a:ext cx="353028" cy="288426"/>
            </a:xfrm>
            <a:prstGeom prst="rect">
              <a:avLst/>
            </a:prstGeom>
          </p:spPr>
        </p:pic>
        <p:sp>
          <p:nvSpPr>
            <p:cNvPr id="281" name="テキスト ボックス 280">
              <a:extLst>
                <a:ext uri="{FF2B5EF4-FFF2-40B4-BE49-F238E27FC236}">
                  <a16:creationId xmlns:a16="http://schemas.microsoft.com/office/drawing/2014/main" id="{A3C99048-BFFD-4C80-8856-5EC6BF4090A3}"/>
                </a:ext>
              </a:extLst>
            </p:cNvPr>
            <p:cNvSpPr txBox="1"/>
            <p:nvPr/>
          </p:nvSpPr>
          <p:spPr>
            <a:xfrm>
              <a:off x="3790898" y="2988281"/>
              <a:ext cx="589213" cy="335838"/>
            </a:xfrm>
            <a:prstGeom prst="rect">
              <a:avLst/>
            </a:prstGeom>
            <a:noFill/>
          </p:spPr>
          <p:txBody>
            <a:bodyPr wrap="none" lIns="0" tIns="0" rIns="0" bIns="0" rtlCol="0">
              <a:spAutoFit/>
            </a:bodyPr>
            <a:lstStyle/>
            <a:p>
              <a:pPr algn="ctr"/>
              <a:r>
                <a:rPr kumimoji="1" lang="en-US" altLang="ja-JP" sz="2428" b="1" dirty="0">
                  <a:solidFill>
                    <a:srgbClr val="E66D64"/>
                  </a:solidFill>
                </a:rPr>
                <a:t>20</a:t>
              </a:r>
              <a:r>
                <a:rPr kumimoji="1" lang="ja-JP" altLang="en-US" sz="2428" b="1" dirty="0">
                  <a:solidFill>
                    <a:srgbClr val="E66D64"/>
                  </a:solidFill>
                </a:rPr>
                <a:t>人</a:t>
              </a:r>
            </a:p>
          </p:txBody>
        </p:sp>
      </p:grpSp>
      <p:grpSp>
        <p:nvGrpSpPr>
          <p:cNvPr id="237" name="グループ化 236">
            <a:extLst>
              <a:ext uri="{FF2B5EF4-FFF2-40B4-BE49-F238E27FC236}">
                <a16:creationId xmlns:a16="http://schemas.microsoft.com/office/drawing/2014/main" id="{6C47FA7E-3F9D-4B0B-ADB9-4272F25A505A}"/>
              </a:ext>
            </a:extLst>
          </p:cNvPr>
          <p:cNvGrpSpPr/>
          <p:nvPr/>
        </p:nvGrpSpPr>
        <p:grpSpPr>
          <a:xfrm>
            <a:off x="5231045" y="2338052"/>
            <a:ext cx="1153469" cy="1694874"/>
            <a:chOff x="4776308" y="1805352"/>
            <a:chExt cx="1084344" cy="1523450"/>
          </a:xfrm>
        </p:grpSpPr>
        <p:sp>
          <p:nvSpPr>
            <p:cNvPr id="271" name="正方形/長方形 270">
              <a:extLst>
                <a:ext uri="{FF2B5EF4-FFF2-40B4-BE49-F238E27FC236}">
                  <a16:creationId xmlns:a16="http://schemas.microsoft.com/office/drawing/2014/main" id="{7DFD0FFC-03A1-4B4A-8B91-B9087AC46F66}"/>
                </a:ext>
              </a:extLst>
            </p:cNvPr>
            <p:cNvSpPr/>
            <p:nvPr/>
          </p:nvSpPr>
          <p:spPr>
            <a:xfrm>
              <a:off x="4776308" y="1805352"/>
              <a:ext cx="1080000" cy="1480895"/>
            </a:xfrm>
            <a:prstGeom prst="rect">
              <a:avLst/>
            </a:prstGeom>
            <a:solidFill>
              <a:schemeClr val="bg1"/>
            </a:solidFill>
            <a:ln w="1905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93" b="1" dirty="0">
                  <a:solidFill>
                    <a:schemeClr val="tx1">
                      <a:lumMod val="75000"/>
                      <a:lumOff val="25000"/>
                    </a:schemeClr>
                  </a:solidFill>
                </a:rPr>
                <a:t>初動対応</a:t>
              </a:r>
              <a:endParaRPr kumimoji="1" lang="ja-JP" altLang="en-US" sz="1593" b="1" dirty="0">
                <a:solidFill>
                  <a:schemeClr val="tx1">
                    <a:lumMod val="75000"/>
                    <a:lumOff val="25000"/>
                  </a:schemeClr>
                </a:solidFill>
              </a:endParaRPr>
            </a:p>
          </p:txBody>
        </p:sp>
        <p:pic>
          <p:nvPicPr>
            <p:cNvPr id="272" name="グラフィックス 271" descr="チャット">
              <a:extLst>
                <a:ext uri="{FF2B5EF4-FFF2-40B4-BE49-F238E27FC236}">
                  <a16:creationId xmlns:a16="http://schemas.microsoft.com/office/drawing/2014/main" id="{C00F389A-0DB0-48D6-9521-0452985A033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50343" y="2509375"/>
              <a:ext cx="384721" cy="384721"/>
            </a:xfrm>
            <a:prstGeom prst="rect">
              <a:avLst/>
            </a:prstGeom>
          </p:spPr>
        </p:pic>
        <p:pic>
          <p:nvPicPr>
            <p:cNvPr id="273" name="グラフィックス 272" descr="封筒">
              <a:extLst>
                <a:ext uri="{FF2B5EF4-FFF2-40B4-BE49-F238E27FC236}">
                  <a16:creationId xmlns:a16="http://schemas.microsoft.com/office/drawing/2014/main" id="{BBC2EF5D-DF93-4E3A-B317-C877C29A47F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0070" y="2509375"/>
              <a:ext cx="384721" cy="384721"/>
            </a:xfrm>
            <a:prstGeom prst="rect">
              <a:avLst/>
            </a:prstGeom>
          </p:spPr>
        </p:pic>
        <p:sp>
          <p:nvSpPr>
            <p:cNvPr id="274" name="テキスト ボックス 273">
              <a:extLst>
                <a:ext uri="{FF2B5EF4-FFF2-40B4-BE49-F238E27FC236}">
                  <a16:creationId xmlns:a16="http://schemas.microsoft.com/office/drawing/2014/main" id="{29AF8F6D-37F6-48F6-9C21-9413195C6EB8}"/>
                </a:ext>
              </a:extLst>
            </p:cNvPr>
            <p:cNvSpPr txBox="1"/>
            <p:nvPr/>
          </p:nvSpPr>
          <p:spPr>
            <a:xfrm>
              <a:off x="4845049" y="2871388"/>
              <a:ext cx="438518" cy="167775"/>
            </a:xfrm>
            <a:prstGeom prst="rect">
              <a:avLst/>
            </a:prstGeom>
            <a:noFill/>
          </p:spPr>
          <p:txBody>
            <a:bodyPr wrap="none" lIns="0" tIns="0" rIns="0" bIns="0" rtlCol="0">
              <a:spAutoFit/>
            </a:bodyPr>
            <a:lstStyle/>
            <a:p>
              <a:pPr algn="ctr"/>
              <a:r>
                <a:rPr kumimoji="1" lang="ja-JP" altLang="en-US" sz="1213" dirty="0"/>
                <a:t>メール</a:t>
              </a:r>
            </a:p>
          </p:txBody>
        </p:sp>
        <p:sp>
          <p:nvSpPr>
            <p:cNvPr id="275" name="テキスト ボックス 274">
              <a:extLst>
                <a:ext uri="{FF2B5EF4-FFF2-40B4-BE49-F238E27FC236}">
                  <a16:creationId xmlns:a16="http://schemas.microsoft.com/office/drawing/2014/main" id="{A2106CD4-6807-48FF-BEF7-6284B4EE558F}"/>
                </a:ext>
              </a:extLst>
            </p:cNvPr>
            <p:cNvSpPr txBox="1"/>
            <p:nvPr/>
          </p:nvSpPr>
          <p:spPr>
            <a:xfrm>
              <a:off x="5275960" y="2873369"/>
              <a:ext cx="584692" cy="167775"/>
            </a:xfrm>
            <a:prstGeom prst="rect">
              <a:avLst/>
            </a:prstGeom>
            <a:noFill/>
          </p:spPr>
          <p:txBody>
            <a:bodyPr wrap="none" lIns="0" tIns="0" rIns="0" bIns="0" rtlCol="0">
              <a:spAutoFit/>
            </a:bodyPr>
            <a:lstStyle/>
            <a:p>
              <a:pPr algn="ctr"/>
              <a:r>
                <a:rPr kumimoji="1" lang="ja-JP" altLang="en-US" sz="1213" dirty="0"/>
                <a:t>チャット</a:t>
              </a:r>
            </a:p>
          </p:txBody>
        </p:sp>
        <p:pic>
          <p:nvPicPr>
            <p:cNvPr id="276" name="グラフィックス 275" descr="電話">
              <a:extLst>
                <a:ext uri="{FF2B5EF4-FFF2-40B4-BE49-F238E27FC236}">
                  <a16:creationId xmlns:a16="http://schemas.microsoft.com/office/drawing/2014/main" id="{F7F85166-A921-42A9-AFF8-D3F8C69579C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10948" y="2067042"/>
              <a:ext cx="384721" cy="384721"/>
            </a:xfrm>
            <a:prstGeom prst="rect">
              <a:avLst/>
            </a:prstGeom>
          </p:spPr>
        </p:pic>
        <p:sp>
          <p:nvSpPr>
            <p:cNvPr id="277" name="テキスト ボックス 276">
              <a:extLst>
                <a:ext uri="{FF2B5EF4-FFF2-40B4-BE49-F238E27FC236}">
                  <a16:creationId xmlns:a16="http://schemas.microsoft.com/office/drawing/2014/main" id="{C2C15C25-B686-4249-B17E-6C93865F2C53}"/>
                </a:ext>
              </a:extLst>
            </p:cNvPr>
            <p:cNvSpPr txBox="1"/>
            <p:nvPr/>
          </p:nvSpPr>
          <p:spPr>
            <a:xfrm>
              <a:off x="5155973" y="2439258"/>
              <a:ext cx="292346" cy="167775"/>
            </a:xfrm>
            <a:prstGeom prst="rect">
              <a:avLst/>
            </a:prstGeom>
            <a:noFill/>
          </p:spPr>
          <p:txBody>
            <a:bodyPr wrap="none" lIns="0" tIns="0" rIns="0" bIns="0" rtlCol="0">
              <a:spAutoFit/>
            </a:bodyPr>
            <a:lstStyle/>
            <a:p>
              <a:pPr algn="ctr"/>
              <a:r>
                <a:rPr kumimoji="1" lang="ja-JP" altLang="en-US" sz="1213" dirty="0"/>
                <a:t>電話</a:t>
              </a:r>
            </a:p>
          </p:txBody>
        </p:sp>
        <p:sp>
          <p:nvSpPr>
            <p:cNvPr id="278" name="テキスト ボックス 277">
              <a:extLst>
                <a:ext uri="{FF2B5EF4-FFF2-40B4-BE49-F238E27FC236}">
                  <a16:creationId xmlns:a16="http://schemas.microsoft.com/office/drawing/2014/main" id="{C709BB26-EA78-45D7-9FE7-1E713D0E0946}"/>
                </a:ext>
              </a:extLst>
            </p:cNvPr>
            <p:cNvSpPr txBox="1"/>
            <p:nvPr/>
          </p:nvSpPr>
          <p:spPr>
            <a:xfrm>
              <a:off x="5007536" y="2992964"/>
              <a:ext cx="589213" cy="335838"/>
            </a:xfrm>
            <a:prstGeom prst="rect">
              <a:avLst/>
            </a:prstGeom>
            <a:noFill/>
          </p:spPr>
          <p:txBody>
            <a:bodyPr wrap="none" lIns="0" tIns="0" rIns="0" bIns="0" rtlCol="0">
              <a:spAutoFit/>
            </a:bodyPr>
            <a:lstStyle/>
            <a:p>
              <a:pPr algn="ctr"/>
              <a:r>
                <a:rPr lang="en-US" altLang="ja-JP" sz="2428" b="1" dirty="0">
                  <a:solidFill>
                    <a:srgbClr val="E66D64"/>
                  </a:solidFill>
                </a:rPr>
                <a:t>10</a:t>
              </a:r>
              <a:r>
                <a:rPr kumimoji="1" lang="ja-JP" altLang="en-US" sz="2428" b="1" dirty="0">
                  <a:solidFill>
                    <a:srgbClr val="E66D64"/>
                  </a:solidFill>
                </a:rPr>
                <a:t>人</a:t>
              </a:r>
            </a:p>
          </p:txBody>
        </p:sp>
      </p:grpSp>
      <p:grpSp>
        <p:nvGrpSpPr>
          <p:cNvPr id="238" name="グループ化 237">
            <a:extLst>
              <a:ext uri="{FF2B5EF4-FFF2-40B4-BE49-F238E27FC236}">
                <a16:creationId xmlns:a16="http://schemas.microsoft.com/office/drawing/2014/main" id="{218C9C80-399B-4301-AF9D-0022BF183D48}"/>
              </a:ext>
            </a:extLst>
          </p:cNvPr>
          <p:cNvGrpSpPr/>
          <p:nvPr/>
        </p:nvGrpSpPr>
        <p:grpSpPr>
          <a:xfrm>
            <a:off x="6709291" y="2338052"/>
            <a:ext cx="1148848" cy="1689663"/>
            <a:chOff x="6024510" y="1805352"/>
            <a:chExt cx="1080000" cy="1518766"/>
          </a:xfrm>
        </p:grpSpPr>
        <p:sp>
          <p:nvSpPr>
            <p:cNvPr id="268" name="正方形/長方形 267">
              <a:extLst>
                <a:ext uri="{FF2B5EF4-FFF2-40B4-BE49-F238E27FC236}">
                  <a16:creationId xmlns:a16="http://schemas.microsoft.com/office/drawing/2014/main" id="{167C51B9-C44D-4796-99F7-63A4DBC3306D}"/>
                </a:ext>
              </a:extLst>
            </p:cNvPr>
            <p:cNvSpPr/>
            <p:nvPr/>
          </p:nvSpPr>
          <p:spPr>
            <a:xfrm>
              <a:off x="6024510" y="1805352"/>
              <a:ext cx="1080000" cy="1480895"/>
            </a:xfrm>
            <a:prstGeom prst="rect">
              <a:avLst/>
            </a:prstGeom>
            <a:solidFill>
              <a:schemeClr val="bg1"/>
            </a:solidFill>
            <a:ln w="1905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93" b="1" dirty="0">
                  <a:solidFill>
                    <a:schemeClr val="tx1">
                      <a:lumMod val="75000"/>
                      <a:lumOff val="25000"/>
                    </a:schemeClr>
                  </a:solidFill>
                </a:rPr>
                <a:t>面談対応</a:t>
              </a:r>
              <a:endParaRPr kumimoji="1" lang="ja-JP" altLang="en-US" sz="1593" b="1" dirty="0">
                <a:solidFill>
                  <a:schemeClr val="tx1">
                    <a:lumMod val="75000"/>
                    <a:lumOff val="25000"/>
                  </a:schemeClr>
                </a:solidFill>
              </a:endParaRPr>
            </a:p>
          </p:txBody>
        </p:sp>
        <p:pic>
          <p:nvPicPr>
            <p:cNvPr id="269" name="グラフィックス 268" descr="役員室">
              <a:extLst>
                <a:ext uri="{FF2B5EF4-FFF2-40B4-BE49-F238E27FC236}">
                  <a16:creationId xmlns:a16="http://schemas.microsoft.com/office/drawing/2014/main" id="{EE39320C-EE55-41C5-84FA-3839CC76DCA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12510" y="2237798"/>
              <a:ext cx="504000" cy="504000"/>
            </a:xfrm>
            <a:prstGeom prst="rect">
              <a:avLst/>
            </a:prstGeom>
          </p:spPr>
        </p:pic>
        <p:sp>
          <p:nvSpPr>
            <p:cNvPr id="270" name="テキスト ボックス 269">
              <a:extLst>
                <a:ext uri="{FF2B5EF4-FFF2-40B4-BE49-F238E27FC236}">
                  <a16:creationId xmlns:a16="http://schemas.microsoft.com/office/drawing/2014/main" id="{C091AB6E-B447-4741-8BF4-E5771E54AF7B}"/>
                </a:ext>
              </a:extLst>
            </p:cNvPr>
            <p:cNvSpPr txBox="1"/>
            <p:nvPr/>
          </p:nvSpPr>
          <p:spPr>
            <a:xfrm>
              <a:off x="6343744" y="2988280"/>
              <a:ext cx="441532" cy="335838"/>
            </a:xfrm>
            <a:prstGeom prst="rect">
              <a:avLst/>
            </a:prstGeom>
            <a:noFill/>
          </p:spPr>
          <p:txBody>
            <a:bodyPr wrap="none" lIns="0" tIns="0" rIns="0" bIns="0" rtlCol="0">
              <a:spAutoFit/>
            </a:bodyPr>
            <a:lstStyle/>
            <a:p>
              <a:pPr algn="ctr"/>
              <a:r>
                <a:rPr lang="en-US" altLang="ja-JP" sz="2428" b="1" dirty="0">
                  <a:solidFill>
                    <a:srgbClr val="E66D64"/>
                  </a:solidFill>
                </a:rPr>
                <a:t>5</a:t>
              </a:r>
              <a:r>
                <a:rPr kumimoji="1" lang="ja-JP" altLang="en-US" sz="2428" b="1" dirty="0">
                  <a:solidFill>
                    <a:srgbClr val="E66D64"/>
                  </a:solidFill>
                </a:rPr>
                <a:t>人</a:t>
              </a:r>
            </a:p>
          </p:txBody>
        </p:sp>
      </p:grpSp>
      <p:grpSp>
        <p:nvGrpSpPr>
          <p:cNvPr id="240" name="グループ化 239">
            <a:extLst>
              <a:ext uri="{FF2B5EF4-FFF2-40B4-BE49-F238E27FC236}">
                <a16:creationId xmlns:a16="http://schemas.microsoft.com/office/drawing/2014/main" id="{3F9C6BB6-1C43-4CF7-9CF9-4CC9F1EC8420}"/>
              </a:ext>
            </a:extLst>
          </p:cNvPr>
          <p:cNvGrpSpPr/>
          <p:nvPr/>
        </p:nvGrpSpPr>
        <p:grpSpPr>
          <a:xfrm>
            <a:off x="11144026" y="2322184"/>
            <a:ext cx="1148848" cy="1688153"/>
            <a:chOff x="9769113" y="1805352"/>
            <a:chExt cx="1080000" cy="1517409"/>
          </a:xfrm>
        </p:grpSpPr>
        <p:sp>
          <p:nvSpPr>
            <p:cNvPr id="262" name="正方形/長方形 261">
              <a:extLst>
                <a:ext uri="{FF2B5EF4-FFF2-40B4-BE49-F238E27FC236}">
                  <a16:creationId xmlns:a16="http://schemas.microsoft.com/office/drawing/2014/main" id="{4D52F395-1C30-487F-9E5E-B9970EF34C58}"/>
                </a:ext>
              </a:extLst>
            </p:cNvPr>
            <p:cNvSpPr/>
            <p:nvPr/>
          </p:nvSpPr>
          <p:spPr>
            <a:xfrm>
              <a:off x="9769113" y="1805352"/>
              <a:ext cx="1080000" cy="1480895"/>
            </a:xfrm>
            <a:prstGeom prst="rect">
              <a:avLst/>
            </a:prstGeom>
            <a:solidFill>
              <a:schemeClr val="bg1"/>
            </a:solidFill>
            <a:ln w="1905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593" b="1" dirty="0">
                  <a:solidFill>
                    <a:schemeClr val="tx1">
                      <a:lumMod val="75000"/>
                      <a:lumOff val="25000"/>
                    </a:schemeClr>
                  </a:solidFill>
                </a:rPr>
                <a:t>課題解決</a:t>
              </a:r>
            </a:p>
          </p:txBody>
        </p:sp>
        <p:pic>
          <p:nvPicPr>
            <p:cNvPr id="263" name="グラフィックス 262" descr="握手">
              <a:extLst>
                <a:ext uri="{FF2B5EF4-FFF2-40B4-BE49-F238E27FC236}">
                  <a16:creationId xmlns:a16="http://schemas.microsoft.com/office/drawing/2014/main" id="{98EFD2EE-8CFF-4A20-8A74-332201E77CD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057113" y="2242028"/>
              <a:ext cx="504000" cy="504000"/>
            </a:xfrm>
            <a:prstGeom prst="rect">
              <a:avLst/>
            </a:prstGeom>
          </p:spPr>
        </p:pic>
        <p:sp>
          <p:nvSpPr>
            <p:cNvPr id="264" name="テキスト ボックス 263">
              <a:extLst>
                <a:ext uri="{FF2B5EF4-FFF2-40B4-BE49-F238E27FC236}">
                  <a16:creationId xmlns:a16="http://schemas.microsoft.com/office/drawing/2014/main" id="{F26E163C-19FF-4070-BA08-6F7C1744E85D}"/>
                </a:ext>
              </a:extLst>
            </p:cNvPr>
            <p:cNvSpPr txBox="1"/>
            <p:nvPr/>
          </p:nvSpPr>
          <p:spPr>
            <a:xfrm>
              <a:off x="10088350" y="2986923"/>
              <a:ext cx="441532" cy="335838"/>
            </a:xfrm>
            <a:prstGeom prst="rect">
              <a:avLst/>
            </a:prstGeom>
            <a:noFill/>
          </p:spPr>
          <p:txBody>
            <a:bodyPr wrap="none" lIns="0" tIns="0" rIns="0" bIns="0" rtlCol="0">
              <a:spAutoFit/>
            </a:bodyPr>
            <a:lstStyle/>
            <a:p>
              <a:pPr algn="ctr"/>
              <a:r>
                <a:rPr lang="en-US" altLang="ja-JP" sz="2428" b="1" dirty="0">
                  <a:solidFill>
                    <a:srgbClr val="E66D64"/>
                  </a:solidFill>
                </a:rPr>
                <a:t>5</a:t>
              </a:r>
              <a:r>
                <a:rPr kumimoji="1" lang="ja-JP" altLang="en-US" sz="2428" b="1" dirty="0">
                  <a:solidFill>
                    <a:srgbClr val="E66D64"/>
                  </a:solidFill>
                </a:rPr>
                <a:t>人</a:t>
              </a:r>
            </a:p>
          </p:txBody>
        </p:sp>
      </p:grpSp>
      <p:sp>
        <p:nvSpPr>
          <p:cNvPr id="241" name="テキスト ボックス 240">
            <a:extLst>
              <a:ext uri="{FF2B5EF4-FFF2-40B4-BE49-F238E27FC236}">
                <a16:creationId xmlns:a16="http://schemas.microsoft.com/office/drawing/2014/main" id="{2218D26B-91F2-4105-974E-40F3286C4367}"/>
              </a:ext>
            </a:extLst>
          </p:cNvPr>
          <p:cNvSpPr txBox="1"/>
          <p:nvPr/>
        </p:nvSpPr>
        <p:spPr>
          <a:xfrm>
            <a:off x="9852192" y="1709706"/>
            <a:ext cx="469679" cy="373628"/>
          </a:xfrm>
          <a:prstGeom prst="rect">
            <a:avLst/>
          </a:prstGeom>
          <a:noFill/>
        </p:spPr>
        <p:txBody>
          <a:bodyPr wrap="none" lIns="0" tIns="0" rIns="0" bIns="0" rtlCol="0">
            <a:spAutoFit/>
          </a:bodyPr>
          <a:lstStyle/>
          <a:p>
            <a:pPr algn="ctr"/>
            <a:r>
              <a:rPr kumimoji="1" lang="en-US" altLang="ja-JP" sz="2428" b="1" dirty="0">
                <a:solidFill>
                  <a:srgbClr val="E66D64"/>
                </a:solidFill>
              </a:rPr>
              <a:t>3</a:t>
            </a:r>
            <a:r>
              <a:rPr kumimoji="1" lang="ja-JP" altLang="en-US" sz="2428" b="1" dirty="0">
                <a:solidFill>
                  <a:srgbClr val="E66D64"/>
                </a:solidFill>
              </a:rPr>
              <a:t>人</a:t>
            </a:r>
          </a:p>
        </p:txBody>
      </p:sp>
      <p:grpSp>
        <p:nvGrpSpPr>
          <p:cNvPr id="242" name="グループ化 241">
            <a:extLst>
              <a:ext uri="{FF2B5EF4-FFF2-40B4-BE49-F238E27FC236}">
                <a16:creationId xmlns:a16="http://schemas.microsoft.com/office/drawing/2014/main" id="{AF962800-DD25-44FB-BB55-C29B3ED7740F}"/>
              </a:ext>
            </a:extLst>
          </p:cNvPr>
          <p:cNvGrpSpPr/>
          <p:nvPr/>
        </p:nvGrpSpPr>
        <p:grpSpPr>
          <a:xfrm>
            <a:off x="796312" y="2338052"/>
            <a:ext cx="1148848" cy="1689663"/>
            <a:chOff x="791999" y="1805352"/>
            <a:chExt cx="1080000" cy="1518767"/>
          </a:xfrm>
        </p:grpSpPr>
        <p:sp>
          <p:nvSpPr>
            <p:cNvPr id="259" name="正方形/長方形 258">
              <a:extLst>
                <a:ext uri="{FF2B5EF4-FFF2-40B4-BE49-F238E27FC236}">
                  <a16:creationId xmlns:a16="http://schemas.microsoft.com/office/drawing/2014/main" id="{2429813C-FFA2-4EE7-9BA1-C9893FC022E3}"/>
                </a:ext>
              </a:extLst>
            </p:cNvPr>
            <p:cNvSpPr/>
            <p:nvPr/>
          </p:nvSpPr>
          <p:spPr>
            <a:xfrm>
              <a:off x="791999" y="1805352"/>
              <a:ext cx="1080000" cy="1480895"/>
            </a:xfrm>
            <a:prstGeom prst="rect">
              <a:avLst/>
            </a:prstGeom>
            <a:solidFill>
              <a:schemeClr val="bg1"/>
            </a:solidFill>
            <a:ln w="1905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93" b="1" dirty="0">
                  <a:solidFill>
                    <a:schemeClr val="tx1">
                      <a:lumMod val="75000"/>
                      <a:lumOff val="25000"/>
                    </a:schemeClr>
                  </a:solidFill>
                </a:rPr>
                <a:t>回答</a:t>
              </a:r>
              <a:endParaRPr kumimoji="1" lang="ja-JP" altLang="en-US" sz="1593" b="1" dirty="0">
                <a:solidFill>
                  <a:schemeClr val="tx1">
                    <a:lumMod val="75000"/>
                    <a:lumOff val="25000"/>
                  </a:schemeClr>
                </a:solidFill>
              </a:endParaRPr>
            </a:p>
          </p:txBody>
        </p:sp>
        <p:pic>
          <p:nvPicPr>
            <p:cNvPr id="260" name="グラフィックス 259" descr="プログラマー">
              <a:extLst>
                <a:ext uri="{FF2B5EF4-FFF2-40B4-BE49-F238E27FC236}">
                  <a16:creationId xmlns:a16="http://schemas.microsoft.com/office/drawing/2014/main" id="{CC9957EB-6245-4BAF-8050-3CA6B16E886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0552" y="2240805"/>
              <a:ext cx="504000" cy="504000"/>
            </a:xfrm>
            <a:prstGeom prst="rect">
              <a:avLst/>
            </a:prstGeom>
          </p:spPr>
        </p:pic>
        <p:sp>
          <p:nvSpPr>
            <p:cNvPr id="261" name="テキスト ボックス 260">
              <a:extLst>
                <a:ext uri="{FF2B5EF4-FFF2-40B4-BE49-F238E27FC236}">
                  <a16:creationId xmlns:a16="http://schemas.microsoft.com/office/drawing/2014/main" id="{8998E5E2-2D21-4236-AA2A-C44B3D441410}"/>
                </a:ext>
              </a:extLst>
            </p:cNvPr>
            <p:cNvSpPr txBox="1"/>
            <p:nvPr/>
          </p:nvSpPr>
          <p:spPr>
            <a:xfrm>
              <a:off x="963551" y="2988281"/>
              <a:ext cx="736893" cy="335838"/>
            </a:xfrm>
            <a:prstGeom prst="rect">
              <a:avLst/>
            </a:prstGeom>
            <a:noFill/>
          </p:spPr>
          <p:txBody>
            <a:bodyPr wrap="none" lIns="0" tIns="0" rIns="0" bIns="0" rtlCol="0">
              <a:spAutoFit/>
            </a:bodyPr>
            <a:lstStyle/>
            <a:p>
              <a:pPr algn="ctr"/>
              <a:r>
                <a:rPr kumimoji="1" lang="en-US" altLang="ja-JP" sz="2428" b="1" dirty="0">
                  <a:solidFill>
                    <a:srgbClr val="E66D64"/>
                  </a:solidFill>
                </a:rPr>
                <a:t>170</a:t>
              </a:r>
              <a:r>
                <a:rPr kumimoji="1" lang="ja-JP" altLang="en-US" sz="2428" b="1" dirty="0">
                  <a:solidFill>
                    <a:srgbClr val="E66D64"/>
                  </a:solidFill>
                </a:rPr>
                <a:t>人</a:t>
              </a:r>
            </a:p>
          </p:txBody>
        </p:sp>
      </p:grpSp>
      <p:grpSp>
        <p:nvGrpSpPr>
          <p:cNvPr id="243" name="グループ化 242">
            <a:extLst>
              <a:ext uri="{FF2B5EF4-FFF2-40B4-BE49-F238E27FC236}">
                <a16:creationId xmlns:a16="http://schemas.microsoft.com/office/drawing/2014/main" id="{63AF5EE8-9ABB-4560-AB89-2271405DFDF3}"/>
              </a:ext>
            </a:extLst>
          </p:cNvPr>
          <p:cNvGrpSpPr/>
          <p:nvPr/>
        </p:nvGrpSpPr>
        <p:grpSpPr>
          <a:xfrm>
            <a:off x="2274556" y="2338052"/>
            <a:ext cx="1148848" cy="1689871"/>
            <a:chOff x="2279904" y="1805352"/>
            <a:chExt cx="1080000" cy="1518953"/>
          </a:xfrm>
        </p:grpSpPr>
        <p:sp>
          <p:nvSpPr>
            <p:cNvPr id="256" name="正方形/長方形 255">
              <a:extLst>
                <a:ext uri="{FF2B5EF4-FFF2-40B4-BE49-F238E27FC236}">
                  <a16:creationId xmlns:a16="http://schemas.microsoft.com/office/drawing/2014/main" id="{36BF83F2-28F6-4F84-8F6E-ABE86E72CBEB}"/>
                </a:ext>
              </a:extLst>
            </p:cNvPr>
            <p:cNvSpPr/>
            <p:nvPr/>
          </p:nvSpPr>
          <p:spPr>
            <a:xfrm>
              <a:off x="2279904" y="1805352"/>
              <a:ext cx="1080000" cy="1480895"/>
            </a:xfrm>
            <a:prstGeom prst="rect">
              <a:avLst/>
            </a:prstGeom>
            <a:solidFill>
              <a:schemeClr val="bg1"/>
            </a:solidFill>
            <a:ln w="1905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93" b="1" dirty="0">
                  <a:solidFill>
                    <a:schemeClr val="tx1">
                      <a:lumMod val="75000"/>
                      <a:lumOff val="25000"/>
                    </a:schemeClr>
                  </a:solidFill>
                </a:rPr>
                <a:t>回答の率直さ</a:t>
              </a:r>
              <a:endParaRPr kumimoji="1" lang="ja-JP" altLang="en-US" sz="1593" b="1" dirty="0">
                <a:solidFill>
                  <a:schemeClr val="tx1">
                    <a:lumMod val="75000"/>
                    <a:lumOff val="25000"/>
                  </a:schemeClr>
                </a:solidFill>
              </a:endParaRPr>
            </a:p>
          </p:txBody>
        </p:sp>
        <p:pic>
          <p:nvPicPr>
            <p:cNvPr id="257" name="グラフィックス 256" descr="グループでのブレーンストーミング">
              <a:extLst>
                <a:ext uri="{FF2B5EF4-FFF2-40B4-BE49-F238E27FC236}">
                  <a16:creationId xmlns:a16="http://schemas.microsoft.com/office/drawing/2014/main" id="{83D166F0-9E97-470A-A640-F68F4768CEB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68884" y="2240805"/>
              <a:ext cx="504000" cy="504000"/>
            </a:xfrm>
            <a:prstGeom prst="rect">
              <a:avLst/>
            </a:prstGeom>
          </p:spPr>
        </p:pic>
        <p:sp>
          <p:nvSpPr>
            <p:cNvPr id="258" name="テキスト ボックス 257">
              <a:extLst>
                <a:ext uri="{FF2B5EF4-FFF2-40B4-BE49-F238E27FC236}">
                  <a16:creationId xmlns:a16="http://schemas.microsoft.com/office/drawing/2014/main" id="{3A608718-0506-4B71-8551-2CA14F3874E1}"/>
                </a:ext>
              </a:extLst>
            </p:cNvPr>
            <p:cNvSpPr txBox="1"/>
            <p:nvPr/>
          </p:nvSpPr>
          <p:spPr>
            <a:xfrm>
              <a:off x="2672974" y="2988467"/>
              <a:ext cx="293853" cy="335838"/>
            </a:xfrm>
            <a:prstGeom prst="rect">
              <a:avLst/>
            </a:prstGeom>
            <a:noFill/>
          </p:spPr>
          <p:txBody>
            <a:bodyPr wrap="none" lIns="0" tIns="0" rIns="0" bIns="0" rtlCol="0">
              <a:spAutoFit/>
            </a:bodyPr>
            <a:lstStyle/>
            <a:p>
              <a:pPr algn="ctr"/>
              <a:r>
                <a:rPr kumimoji="1" lang="en-US" altLang="ja-JP" sz="2428" b="1" dirty="0">
                  <a:solidFill>
                    <a:srgbClr val="E66D64"/>
                  </a:solidFill>
                </a:rPr>
                <a:t>※</a:t>
              </a:r>
              <a:endParaRPr kumimoji="1" lang="ja-JP" altLang="en-US" sz="2428" b="1" dirty="0">
                <a:solidFill>
                  <a:srgbClr val="E66D64"/>
                </a:solidFill>
              </a:endParaRPr>
            </a:p>
          </p:txBody>
        </p:sp>
      </p:grpSp>
      <p:grpSp>
        <p:nvGrpSpPr>
          <p:cNvPr id="244" name="グループ化 243">
            <a:extLst>
              <a:ext uri="{FF2B5EF4-FFF2-40B4-BE49-F238E27FC236}">
                <a16:creationId xmlns:a16="http://schemas.microsoft.com/office/drawing/2014/main" id="{F324656E-E08B-4AC5-B857-A7BC31E5EF6D}"/>
              </a:ext>
            </a:extLst>
          </p:cNvPr>
          <p:cNvGrpSpPr/>
          <p:nvPr/>
        </p:nvGrpSpPr>
        <p:grpSpPr>
          <a:xfrm>
            <a:off x="8187534" y="2338052"/>
            <a:ext cx="1148848" cy="1688153"/>
            <a:chOff x="7272712" y="1805352"/>
            <a:chExt cx="1080000" cy="1517409"/>
          </a:xfrm>
        </p:grpSpPr>
        <p:sp>
          <p:nvSpPr>
            <p:cNvPr id="253" name="正方形/長方形 252">
              <a:extLst>
                <a:ext uri="{FF2B5EF4-FFF2-40B4-BE49-F238E27FC236}">
                  <a16:creationId xmlns:a16="http://schemas.microsoft.com/office/drawing/2014/main" id="{9B0BBF38-8A11-45D4-8F94-9A8635BF25DE}"/>
                </a:ext>
              </a:extLst>
            </p:cNvPr>
            <p:cNvSpPr/>
            <p:nvPr/>
          </p:nvSpPr>
          <p:spPr>
            <a:xfrm>
              <a:off x="7272712" y="1805352"/>
              <a:ext cx="1080000" cy="1480895"/>
            </a:xfrm>
            <a:prstGeom prst="rect">
              <a:avLst/>
            </a:prstGeom>
            <a:solidFill>
              <a:schemeClr val="bg1"/>
            </a:solidFill>
            <a:ln w="1905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93" b="1" dirty="0">
                  <a:solidFill>
                    <a:schemeClr val="tx1">
                      <a:lumMod val="75000"/>
                      <a:lumOff val="25000"/>
                    </a:schemeClr>
                  </a:solidFill>
                </a:rPr>
                <a:t>面談での</a:t>
              </a:r>
              <a:endParaRPr lang="en-US" altLang="ja-JP" sz="1593" b="1" dirty="0">
                <a:solidFill>
                  <a:schemeClr val="tx1">
                    <a:lumMod val="75000"/>
                    <a:lumOff val="25000"/>
                  </a:schemeClr>
                </a:solidFill>
              </a:endParaRPr>
            </a:p>
            <a:p>
              <a:pPr algn="ctr"/>
              <a:r>
                <a:rPr lang="ja-JP" altLang="en-US" sz="1593" b="1" dirty="0">
                  <a:solidFill>
                    <a:schemeClr val="tx1">
                      <a:lumMod val="75000"/>
                      <a:lumOff val="25000"/>
                    </a:schemeClr>
                  </a:solidFill>
                </a:rPr>
                <a:t>課題特定</a:t>
              </a:r>
              <a:endParaRPr kumimoji="1" lang="ja-JP" altLang="en-US" sz="1593" b="1" dirty="0">
                <a:solidFill>
                  <a:schemeClr val="tx1">
                    <a:lumMod val="75000"/>
                    <a:lumOff val="25000"/>
                  </a:schemeClr>
                </a:solidFill>
              </a:endParaRPr>
            </a:p>
          </p:txBody>
        </p:sp>
        <p:pic>
          <p:nvPicPr>
            <p:cNvPr id="254" name="グラフィックス 253" descr="対象の人々">
              <a:extLst>
                <a:ext uri="{FF2B5EF4-FFF2-40B4-BE49-F238E27FC236}">
                  <a16:creationId xmlns:a16="http://schemas.microsoft.com/office/drawing/2014/main" id="{0DBC96B2-CA72-4C96-9A45-1C6C74453E83}"/>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558747" y="2240805"/>
              <a:ext cx="504000" cy="504000"/>
            </a:xfrm>
            <a:prstGeom prst="rect">
              <a:avLst/>
            </a:prstGeom>
          </p:spPr>
        </p:pic>
        <p:sp>
          <p:nvSpPr>
            <p:cNvPr id="255" name="テキスト ボックス 254">
              <a:extLst>
                <a:ext uri="{FF2B5EF4-FFF2-40B4-BE49-F238E27FC236}">
                  <a16:creationId xmlns:a16="http://schemas.microsoft.com/office/drawing/2014/main" id="{605EB338-F446-4261-8825-30DDCB5FCC03}"/>
                </a:ext>
              </a:extLst>
            </p:cNvPr>
            <p:cNvSpPr txBox="1"/>
            <p:nvPr/>
          </p:nvSpPr>
          <p:spPr>
            <a:xfrm>
              <a:off x="7663820" y="2986923"/>
              <a:ext cx="293853" cy="335838"/>
            </a:xfrm>
            <a:prstGeom prst="rect">
              <a:avLst/>
            </a:prstGeom>
            <a:noFill/>
          </p:spPr>
          <p:txBody>
            <a:bodyPr wrap="none" lIns="0" tIns="0" rIns="0" bIns="0" rtlCol="0">
              <a:spAutoFit/>
            </a:bodyPr>
            <a:lstStyle/>
            <a:p>
              <a:pPr algn="ctr"/>
              <a:r>
                <a:rPr kumimoji="1" lang="en-US" altLang="ja-JP" sz="2428" b="1" dirty="0">
                  <a:solidFill>
                    <a:srgbClr val="E66D64"/>
                  </a:solidFill>
                </a:rPr>
                <a:t>※</a:t>
              </a:r>
              <a:endParaRPr kumimoji="1" lang="ja-JP" altLang="en-US" sz="2428" b="1" dirty="0">
                <a:solidFill>
                  <a:srgbClr val="E66D64"/>
                </a:solidFill>
              </a:endParaRPr>
            </a:p>
          </p:txBody>
        </p:sp>
      </p:grpSp>
      <p:cxnSp>
        <p:nvCxnSpPr>
          <p:cNvPr id="99" name="カギ線コネクタ 24">
            <a:extLst>
              <a:ext uri="{FF2B5EF4-FFF2-40B4-BE49-F238E27FC236}">
                <a16:creationId xmlns:a16="http://schemas.microsoft.com/office/drawing/2014/main" id="{B2243310-6AB2-45A7-8CC7-C70AF3561870}"/>
              </a:ext>
            </a:extLst>
          </p:cNvPr>
          <p:cNvCxnSpPr>
            <a:cxnSpLocks/>
          </p:cNvCxnSpPr>
          <p:nvPr/>
        </p:nvCxnSpPr>
        <p:spPr>
          <a:xfrm rot="16200000" flipH="1">
            <a:off x="3352570" y="4515433"/>
            <a:ext cx="1073264" cy="13559"/>
          </a:xfrm>
          <a:prstGeom prst="bentConnector3">
            <a:avLst>
              <a:gd name="adj1" fmla="val 50000"/>
            </a:avLst>
          </a:prstGeom>
          <a:ln w="19050">
            <a:solidFill>
              <a:srgbClr val="00BEB4"/>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a:extLst>
              <a:ext uri="{FF2B5EF4-FFF2-40B4-BE49-F238E27FC236}">
                <a16:creationId xmlns:a16="http://schemas.microsoft.com/office/drawing/2014/main" id="{446E39F2-2DF2-427F-9CC2-06F974557BB1}"/>
              </a:ext>
            </a:extLst>
          </p:cNvPr>
          <p:cNvSpPr txBox="1"/>
          <p:nvPr/>
        </p:nvSpPr>
        <p:spPr>
          <a:xfrm>
            <a:off x="502691" y="1118776"/>
            <a:ext cx="6315152" cy="579967"/>
          </a:xfrm>
          <a:prstGeom prst="rect">
            <a:avLst/>
          </a:prstGeom>
          <a:noFill/>
        </p:spPr>
        <p:txBody>
          <a:bodyPr wrap="square" lIns="0" tIns="0" rIns="0" bIns="0" rtlCol="0">
            <a:spAutoFit/>
          </a:bodyPr>
          <a:lstStyle/>
          <a:p>
            <a:pPr algn="l"/>
            <a:r>
              <a:rPr kumimoji="1" lang="en-US" altLang="ja-JP" sz="2276" dirty="0" err="1">
                <a:latin typeface="+mn-ea"/>
              </a:rPr>
              <a:t>Geppo</a:t>
            </a:r>
            <a:r>
              <a:rPr kumimoji="1" lang="ja-JP" altLang="en-US" sz="2276" dirty="0">
                <a:latin typeface="+mn-ea"/>
              </a:rPr>
              <a:t>配信対象者数を</a:t>
            </a:r>
            <a:r>
              <a:rPr kumimoji="1" lang="en-US" altLang="ja-JP" sz="2276" dirty="0">
                <a:latin typeface="+mn-ea"/>
              </a:rPr>
              <a:t>200</a:t>
            </a:r>
            <a:r>
              <a:rPr kumimoji="1" lang="ja-JP" altLang="en-US" sz="2276" dirty="0">
                <a:latin typeface="+mn-ea"/>
              </a:rPr>
              <a:t>名とした場合の例</a:t>
            </a:r>
            <a:endParaRPr kumimoji="1" lang="en-US" altLang="ja-JP" sz="2276" dirty="0">
              <a:latin typeface="+mn-ea"/>
            </a:endParaRPr>
          </a:p>
          <a:p>
            <a:pPr algn="l"/>
            <a:r>
              <a:rPr lang="ja-JP" altLang="en-US" sz="1493" dirty="0">
                <a:latin typeface="+mn-ea"/>
              </a:rPr>
              <a:t>（定量化して捉えにくい部分は</a:t>
            </a:r>
            <a:r>
              <a:rPr lang="en-US" altLang="ja-JP" sz="1493" dirty="0">
                <a:latin typeface="+mn-ea"/>
              </a:rPr>
              <a:t>※</a:t>
            </a:r>
            <a:r>
              <a:rPr lang="ja-JP" altLang="en-US" sz="1493" dirty="0">
                <a:latin typeface="+mn-ea"/>
              </a:rPr>
              <a:t>としております）</a:t>
            </a:r>
            <a:endParaRPr kumimoji="1" lang="ja-JP" altLang="en-US" sz="1564" dirty="0">
              <a:latin typeface="+mn-ea"/>
            </a:endParaRPr>
          </a:p>
        </p:txBody>
      </p:sp>
      <p:sp>
        <p:nvSpPr>
          <p:cNvPr id="122" name="テキスト ボックス 121">
            <a:extLst>
              <a:ext uri="{FF2B5EF4-FFF2-40B4-BE49-F238E27FC236}">
                <a16:creationId xmlns:a16="http://schemas.microsoft.com/office/drawing/2014/main" id="{E77EF570-4AED-40FA-A964-86227F613D19}"/>
              </a:ext>
            </a:extLst>
          </p:cNvPr>
          <p:cNvSpPr txBox="1"/>
          <p:nvPr/>
        </p:nvSpPr>
        <p:spPr>
          <a:xfrm>
            <a:off x="8207127" y="5924630"/>
            <a:ext cx="2165635" cy="2823402"/>
          </a:xfrm>
          <a:prstGeom prst="rect">
            <a:avLst/>
          </a:prstGeom>
          <a:noFill/>
        </p:spPr>
        <p:txBody>
          <a:bodyPr wrap="square" lIns="0" tIns="0" rIns="0" bIns="0" rtlCol="0">
            <a:spAutoFit/>
          </a:bodyPr>
          <a:lstStyle/>
          <a:p>
            <a:pPr algn="l"/>
            <a:r>
              <a:rPr kumimoji="1" lang="ja-JP" altLang="en-US" sz="1668" dirty="0"/>
              <a:t>元々</a:t>
            </a:r>
            <a:r>
              <a:rPr kumimoji="1" lang="en-US" altLang="ja-JP" sz="1668" dirty="0"/>
              <a:t>1on1</a:t>
            </a:r>
            <a:r>
              <a:rPr kumimoji="1" lang="ja-JP" altLang="en-US" sz="1668" dirty="0"/>
              <a:t>など習慣がある場合は、</a:t>
            </a:r>
            <a:r>
              <a:rPr kumimoji="1" lang="en-US" altLang="ja-JP" sz="1668" dirty="0" err="1"/>
              <a:t>Geppo</a:t>
            </a:r>
            <a:r>
              <a:rPr kumimoji="1" lang="ja-JP" altLang="en-US" sz="1668" dirty="0"/>
              <a:t>以外の話もしながら回答についてヒアリングをします。</a:t>
            </a:r>
            <a:endParaRPr kumimoji="1" lang="en-US" altLang="ja-JP" sz="1668" dirty="0"/>
          </a:p>
          <a:p>
            <a:pPr algn="l"/>
            <a:r>
              <a:rPr kumimoji="1" lang="en-US" altLang="ja-JP" sz="1668" dirty="0" err="1"/>
              <a:t>Geppo</a:t>
            </a:r>
            <a:r>
              <a:rPr kumimoji="1" lang="ja-JP" altLang="en-US" sz="1668" dirty="0"/>
              <a:t>きっかけで面談をする場合は、事前にメール等でヒアリング依頼をしてから面談をするのが良いでしょう。</a:t>
            </a:r>
          </a:p>
        </p:txBody>
      </p:sp>
      <p:sp>
        <p:nvSpPr>
          <p:cNvPr id="124" name="テキスト ボックス 123">
            <a:extLst>
              <a:ext uri="{FF2B5EF4-FFF2-40B4-BE49-F238E27FC236}">
                <a16:creationId xmlns:a16="http://schemas.microsoft.com/office/drawing/2014/main" id="{A447814B-6196-44B4-AD21-4376B8F33B3D}"/>
              </a:ext>
            </a:extLst>
          </p:cNvPr>
          <p:cNvSpPr txBox="1"/>
          <p:nvPr/>
        </p:nvSpPr>
        <p:spPr>
          <a:xfrm>
            <a:off x="12432" y="8683988"/>
            <a:ext cx="13004800" cy="830997"/>
          </a:xfrm>
          <a:prstGeom prst="rect">
            <a:avLst/>
          </a:prstGeom>
          <a:noFill/>
        </p:spPr>
        <p:txBody>
          <a:bodyPr wrap="square" rtlCol="0">
            <a:spAutoFit/>
          </a:bodyPr>
          <a:lstStyle/>
          <a:p>
            <a:r>
              <a:rPr kumimoji="1" lang="ja-JP" altLang="en-US" dirty="0">
                <a:latin typeface="+mn-ea"/>
              </a:rPr>
              <a:t>こちらもあくまで一例なので、毎月運用しながら社風や従業員の特徴にあわせて</a:t>
            </a:r>
            <a:endParaRPr kumimoji="1" lang="en-US" altLang="ja-JP" dirty="0">
              <a:latin typeface="+mn-ea"/>
            </a:endParaRPr>
          </a:p>
          <a:p>
            <a:r>
              <a:rPr kumimoji="1" lang="ja-JP" altLang="en-US" dirty="0">
                <a:latin typeface="+mn-ea"/>
              </a:rPr>
              <a:t>最適な運用に向けてブラッシュアップしてきましょう。</a:t>
            </a:r>
            <a:endParaRPr kumimoji="1" lang="en-US" altLang="ja-JP" dirty="0">
              <a:latin typeface="+mn-ea"/>
            </a:endParaRPr>
          </a:p>
        </p:txBody>
      </p:sp>
      <p:cxnSp>
        <p:nvCxnSpPr>
          <p:cNvPr id="125" name="カギ線コネクタ 76">
            <a:extLst>
              <a:ext uri="{FF2B5EF4-FFF2-40B4-BE49-F238E27FC236}">
                <a16:creationId xmlns:a16="http://schemas.microsoft.com/office/drawing/2014/main" id="{BC13CA23-FE41-4760-99B8-A1A5BDB30DEA}"/>
              </a:ext>
            </a:extLst>
          </p:cNvPr>
          <p:cNvCxnSpPr>
            <a:cxnSpLocks/>
          </p:cNvCxnSpPr>
          <p:nvPr/>
        </p:nvCxnSpPr>
        <p:spPr>
          <a:xfrm rot="16200000" flipV="1">
            <a:off x="10407320" y="3770924"/>
            <a:ext cx="1706601" cy="1610175"/>
          </a:xfrm>
          <a:prstGeom prst="bentConnector3">
            <a:avLst>
              <a:gd name="adj1" fmla="val 40094"/>
            </a:avLst>
          </a:prstGeom>
          <a:ln w="19050">
            <a:solidFill>
              <a:srgbClr val="00BEB4"/>
            </a:solidFill>
          </a:ln>
        </p:spPr>
        <p:style>
          <a:lnRef idx="1">
            <a:schemeClr val="accent1"/>
          </a:lnRef>
          <a:fillRef idx="0">
            <a:schemeClr val="accent1"/>
          </a:fillRef>
          <a:effectRef idx="0">
            <a:schemeClr val="accent1"/>
          </a:effectRef>
          <a:fontRef idx="minor">
            <a:schemeClr val="tx1"/>
          </a:fontRef>
        </p:style>
      </p:cxnSp>
      <p:grpSp>
        <p:nvGrpSpPr>
          <p:cNvPr id="126" name="グループ化 125">
            <a:extLst>
              <a:ext uri="{FF2B5EF4-FFF2-40B4-BE49-F238E27FC236}">
                <a16:creationId xmlns:a16="http://schemas.microsoft.com/office/drawing/2014/main" id="{91B0A306-F7C4-4A26-854D-4A9B7CE4B79C}"/>
              </a:ext>
            </a:extLst>
          </p:cNvPr>
          <p:cNvGrpSpPr/>
          <p:nvPr/>
        </p:nvGrpSpPr>
        <p:grpSpPr>
          <a:xfrm>
            <a:off x="10737075" y="5429313"/>
            <a:ext cx="2267726" cy="2412119"/>
            <a:chOff x="5867160" y="2731792"/>
            <a:chExt cx="1958296" cy="2014256"/>
          </a:xfrm>
        </p:grpSpPr>
        <p:sp>
          <p:nvSpPr>
            <p:cNvPr id="127" name="正方形/長方形 126">
              <a:extLst>
                <a:ext uri="{FF2B5EF4-FFF2-40B4-BE49-F238E27FC236}">
                  <a16:creationId xmlns:a16="http://schemas.microsoft.com/office/drawing/2014/main" id="{3C454245-C379-4AA5-B5CC-1D07CEA30144}"/>
                </a:ext>
              </a:extLst>
            </p:cNvPr>
            <p:cNvSpPr/>
            <p:nvPr/>
          </p:nvSpPr>
          <p:spPr>
            <a:xfrm>
              <a:off x="5867160" y="2731792"/>
              <a:ext cx="1954915" cy="2014256"/>
            </a:xfrm>
            <a:prstGeom prst="rect">
              <a:avLst/>
            </a:prstGeom>
            <a:solidFill>
              <a:schemeClr val="bg1"/>
            </a:solidFill>
            <a:ln w="1905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41" dirty="0"/>
            </a:p>
          </p:txBody>
        </p:sp>
        <p:sp>
          <p:nvSpPr>
            <p:cNvPr id="128" name="テキスト ボックス 127">
              <a:extLst>
                <a:ext uri="{FF2B5EF4-FFF2-40B4-BE49-F238E27FC236}">
                  <a16:creationId xmlns:a16="http://schemas.microsoft.com/office/drawing/2014/main" id="{D0DEF676-1BA6-4F87-B465-20C46855B6D3}"/>
                </a:ext>
              </a:extLst>
            </p:cNvPr>
            <p:cNvSpPr txBox="1"/>
            <p:nvPr/>
          </p:nvSpPr>
          <p:spPr>
            <a:xfrm>
              <a:off x="5920730" y="3109953"/>
              <a:ext cx="1851156" cy="214336"/>
            </a:xfrm>
            <a:prstGeom prst="rect">
              <a:avLst/>
            </a:prstGeom>
            <a:noFill/>
          </p:spPr>
          <p:txBody>
            <a:bodyPr wrap="square" lIns="0" tIns="0" rIns="0" bIns="0" rtlCol="0">
              <a:spAutoFit/>
            </a:bodyPr>
            <a:lstStyle/>
            <a:p>
              <a:pPr algn="l"/>
              <a:endParaRPr kumimoji="1" lang="ja-JP" altLang="en-US" sz="1668" dirty="0"/>
            </a:p>
          </p:txBody>
        </p:sp>
        <p:sp>
          <p:nvSpPr>
            <p:cNvPr id="129" name="テキスト ボックス 128">
              <a:extLst>
                <a:ext uri="{FF2B5EF4-FFF2-40B4-BE49-F238E27FC236}">
                  <a16:creationId xmlns:a16="http://schemas.microsoft.com/office/drawing/2014/main" id="{EC42E32C-0BCA-45BC-A630-FBD54B891F52}"/>
                </a:ext>
              </a:extLst>
            </p:cNvPr>
            <p:cNvSpPr txBox="1"/>
            <p:nvPr/>
          </p:nvSpPr>
          <p:spPr>
            <a:xfrm>
              <a:off x="5920730" y="2812748"/>
              <a:ext cx="1904726" cy="312001"/>
            </a:xfrm>
            <a:prstGeom prst="rect">
              <a:avLst/>
            </a:prstGeom>
            <a:noFill/>
          </p:spPr>
          <p:txBody>
            <a:bodyPr wrap="square" lIns="0" tIns="0" rIns="0" bIns="0" rtlCol="0">
              <a:spAutoFit/>
            </a:bodyPr>
            <a:lstStyle/>
            <a:p>
              <a:r>
                <a:rPr kumimoji="1" lang="ja-JP" altLang="en-US" sz="2428" dirty="0">
                  <a:solidFill>
                    <a:srgbClr val="00BEB4"/>
                  </a:solidFill>
                </a:rPr>
                <a:t>ポイント</a:t>
              </a:r>
            </a:p>
          </p:txBody>
        </p:sp>
      </p:grpSp>
      <p:sp>
        <p:nvSpPr>
          <p:cNvPr id="130" name="テキスト ボックス 129">
            <a:extLst>
              <a:ext uri="{FF2B5EF4-FFF2-40B4-BE49-F238E27FC236}">
                <a16:creationId xmlns:a16="http://schemas.microsoft.com/office/drawing/2014/main" id="{E88D4133-769D-46D6-BD8E-BDFF51C19555}"/>
              </a:ext>
            </a:extLst>
          </p:cNvPr>
          <p:cNvSpPr txBox="1"/>
          <p:nvPr/>
        </p:nvSpPr>
        <p:spPr>
          <a:xfrm>
            <a:off x="10775917" y="5924629"/>
            <a:ext cx="2165635" cy="1283365"/>
          </a:xfrm>
          <a:prstGeom prst="rect">
            <a:avLst/>
          </a:prstGeom>
          <a:noFill/>
        </p:spPr>
        <p:txBody>
          <a:bodyPr wrap="square" lIns="0" tIns="0" rIns="0" bIns="0" rtlCol="0">
            <a:spAutoFit/>
          </a:bodyPr>
          <a:lstStyle/>
          <a:p>
            <a:pPr algn="l"/>
            <a:r>
              <a:rPr kumimoji="1" lang="ja-JP" altLang="en-US" sz="1668" dirty="0"/>
              <a:t>当人との面談で解決しない場合は、関連する部署や産業医等に連携し課題解決を目指しましょう。</a:t>
            </a:r>
          </a:p>
        </p:txBody>
      </p:sp>
      <p:grpSp>
        <p:nvGrpSpPr>
          <p:cNvPr id="239" name="グループ化 238">
            <a:extLst>
              <a:ext uri="{FF2B5EF4-FFF2-40B4-BE49-F238E27FC236}">
                <a16:creationId xmlns:a16="http://schemas.microsoft.com/office/drawing/2014/main" id="{06CC0F0C-9DA4-4302-8554-07516C301A49}"/>
              </a:ext>
            </a:extLst>
          </p:cNvPr>
          <p:cNvGrpSpPr/>
          <p:nvPr/>
        </p:nvGrpSpPr>
        <p:grpSpPr>
          <a:xfrm>
            <a:off x="9665778" y="2327793"/>
            <a:ext cx="1148848" cy="1688154"/>
            <a:chOff x="8520914" y="1805352"/>
            <a:chExt cx="1080000" cy="1517410"/>
          </a:xfrm>
        </p:grpSpPr>
        <p:sp>
          <p:nvSpPr>
            <p:cNvPr id="265" name="正方形/長方形 264">
              <a:extLst>
                <a:ext uri="{FF2B5EF4-FFF2-40B4-BE49-F238E27FC236}">
                  <a16:creationId xmlns:a16="http://schemas.microsoft.com/office/drawing/2014/main" id="{67F753E9-D633-447D-8898-EAFE76433101}"/>
                </a:ext>
              </a:extLst>
            </p:cNvPr>
            <p:cNvSpPr/>
            <p:nvPr/>
          </p:nvSpPr>
          <p:spPr>
            <a:xfrm>
              <a:off x="8520914" y="1805352"/>
              <a:ext cx="1080000" cy="1480895"/>
            </a:xfrm>
            <a:prstGeom prst="rect">
              <a:avLst/>
            </a:prstGeom>
            <a:solidFill>
              <a:schemeClr val="bg1"/>
            </a:solidFill>
            <a:ln w="1905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93" b="1" dirty="0">
                  <a:solidFill>
                    <a:schemeClr val="tx1">
                      <a:lumMod val="75000"/>
                      <a:lumOff val="25000"/>
                    </a:schemeClr>
                  </a:solidFill>
                </a:rPr>
                <a:t>課題の</a:t>
              </a:r>
              <a:endParaRPr lang="en-US" altLang="ja-JP" sz="1593" b="1" dirty="0">
                <a:solidFill>
                  <a:schemeClr val="tx1">
                    <a:lumMod val="75000"/>
                    <a:lumOff val="25000"/>
                  </a:schemeClr>
                </a:solidFill>
              </a:endParaRPr>
            </a:p>
            <a:p>
              <a:pPr algn="ctr"/>
              <a:r>
                <a:rPr lang="ja-JP" altLang="en-US" sz="1593" b="1" dirty="0">
                  <a:solidFill>
                    <a:schemeClr val="tx1">
                      <a:lumMod val="75000"/>
                      <a:lumOff val="25000"/>
                    </a:schemeClr>
                  </a:solidFill>
                </a:rPr>
                <a:t>根本対応</a:t>
              </a:r>
              <a:endParaRPr kumimoji="1" lang="ja-JP" altLang="en-US" sz="1593" b="1" dirty="0">
                <a:solidFill>
                  <a:schemeClr val="tx1">
                    <a:lumMod val="75000"/>
                    <a:lumOff val="25000"/>
                  </a:schemeClr>
                </a:solidFill>
              </a:endParaRPr>
            </a:p>
          </p:txBody>
        </p:sp>
        <p:pic>
          <p:nvPicPr>
            <p:cNvPr id="266" name="グラフィックス 265" descr="救急車">
              <a:extLst>
                <a:ext uri="{FF2B5EF4-FFF2-40B4-BE49-F238E27FC236}">
                  <a16:creationId xmlns:a16="http://schemas.microsoft.com/office/drawing/2014/main" id="{4D1F3CA1-8FF1-458F-8335-994EFFBB9F6F}"/>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808914" y="2240805"/>
              <a:ext cx="504000" cy="504000"/>
            </a:xfrm>
            <a:prstGeom prst="rect">
              <a:avLst/>
            </a:prstGeom>
          </p:spPr>
        </p:pic>
        <p:sp>
          <p:nvSpPr>
            <p:cNvPr id="267" name="テキスト ボックス 266">
              <a:extLst>
                <a:ext uri="{FF2B5EF4-FFF2-40B4-BE49-F238E27FC236}">
                  <a16:creationId xmlns:a16="http://schemas.microsoft.com/office/drawing/2014/main" id="{D277F447-6361-486C-AB67-E53E066C75AF}"/>
                </a:ext>
              </a:extLst>
            </p:cNvPr>
            <p:cNvSpPr txBox="1"/>
            <p:nvPr/>
          </p:nvSpPr>
          <p:spPr>
            <a:xfrm>
              <a:off x="8840145" y="2986924"/>
              <a:ext cx="441532" cy="335838"/>
            </a:xfrm>
            <a:prstGeom prst="rect">
              <a:avLst/>
            </a:prstGeom>
            <a:noFill/>
          </p:spPr>
          <p:txBody>
            <a:bodyPr wrap="none" lIns="0" tIns="0" rIns="0" bIns="0" rtlCol="0">
              <a:spAutoFit/>
            </a:bodyPr>
            <a:lstStyle/>
            <a:p>
              <a:pPr algn="ctr"/>
              <a:r>
                <a:rPr kumimoji="1" lang="en-US" altLang="ja-JP" sz="2428" b="1" dirty="0">
                  <a:solidFill>
                    <a:srgbClr val="E66D64"/>
                  </a:solidFill>
                </a:rPr>
                <a:t>2</a:t>
              </a:r>
              <a:r>
                <a:rPr kumimoji="1" lang="ja-JP" altLang="en-US" sz="2428" b="1" dirty="0">
                  <a:solidFill>
                    <a:srgbClr val="E66D64"/>
                  </a:solidFill>
                </a:rPr>
                <a:t>人</a:t>
              </a:r>
            </a:p>
          </p:txBody>
        </p:sp>
      </p:grpSp>
    </p:spTree>
    <p:extLst>
      <p:ext uri="{BB962C8B-B14F-4D97-AF65-F5344CB8AC3E}">
        <p14:creationId xmlns:p14="http://schemas.microsoft.com/office/powerpoint/2010/main" val="223959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47628-DA5D-4908-96A7-29DF0B0B0F7B}"/>
              </a:ext>
            </a:extLst>
          </p:cNvPr>
          <p:cNvSpPr>
            <a:spLocks noGrp="1"/>
          </p:cNvSpPr>
          <p:nvPr>
            <p:ph type="title"/>
          </p:nvPr>
        </p:nvSpPr>
        <p:spPr>
          <a:xfrm>
            <a:off x="5412986" y="4593197"/>
            <a:ext cx="2172069" cy="553998"/>
          </a:xfrm>
        </p:spPr>
        <p:txBody>
          <a:bodyPr/>
          <a:lstStyle/>
          <a:p>
            <a:r>
              <a:rPr kumimoji="1" lang="en-US" altLang="ja-JP" dirty="0"/>
              <a:t>1.</a:t>
            </a:r>
            <a:r>
              <a:rPr kumimoji="1" lang="ja-JP" altLang="en-US" dirty="0"/>
              <a:t>実施目的</a:t>
            </a:r>
          </a:p>
        </p:txBody>
      </p:sp>
    </p:spTree>
    <p:extLst>
      <p:ext uri="{BB962C8B-B14F-4D97-AF65-F5344CB8AC3E}">
        <p14:creationId xmlns:p14="http://schemas.microsoft.com/office/powerpoint/2010/main" val="301842358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対応の注意点</a:t>
            </a:r>
            <a:endParaRPr kumimoji="1" lang="ja-JP" altLang="en-US" dirty="0"/>
          </a:p>
        </p:txBody>
      </p:sp>
      <p:sp>
        <p:nvSpPr>
          <p:cNvPr id="45" name="テキスト ボックス 14"/>
          <p:cNvSpPr txBox="1"/>
          <p:nvPr/>
        </p:nvSpPr>
        <p:spPr>
          <a:xfrm>
            <a:off x="561898" y="3632221"/>
            <a:ext cx="11869069" cy="2920928"/>
          </a:xfrm>
          <a:prstGeom prst="rect">
            <a:avLst/>
          </a:prstGeom>
          <a:noFill/>
        </p:spPr>
        <p:txBody>
          <a:bodyPr wrap="square" rtlCol="0" anchor="t">
            <a:spAutoFit/>
          </a:bodyPr>
          <a:lstStyle/>
          <a:p>
            <a:r>
              <a:rPr lang="en-US" altLang="ja-JP" sz="2626" dirty="0" err="1">
                <a:solidFill>
                  <a:srgbClr val="37474F"/>
                </a:solidFill>
                <a:latin typeface="+mn-ea"/>
                <a:ea typeface="+mn-ea"/>
                <a:cs typeface="HGMaruGothicMPRO" charset="-128"/>
              </a:rPr>
              <a:t>Geppo</a:t>
            </a:r>
            <a:r>
              <a:rPr lang="ja-JP" altLang="en-US" sz="2626" dirty="0">
                <a:solidFill>
                  <a:srgbClr val="37474F"/>
                </a:solidFill>
                <a:latin typeface="+mn-ea"/>
                <a:ea typeface="+mn-ea"/>
                <a:cs typeface="HGMaruGothicMPRO" charset="-128"/>
              </a:rPr>
              <a:t>は課題発見のツールです。</a:t>
            </a:r>
            <a:endParaRPr lang="en-US" altLang="ja-JP" sz="2626" dirty="0">
              <a:solidFill>
                <a:srgbClr val="37474F"/>
              </a:solidFill>
              <a:latin typeface="+mn-ea"/>
              <a:ea typeface="+mn-ea"/>
              <a:cs typeface="HGMaruGothicMPRO" charset="-128"/>
            </a:endParaRPr>
          </a:p>
          <a:p>
            <a:r>
              <a:rPr lang="en-US" altLang="ja-JP" sz="2626" dirty="0" err="1">
                <a:solidFill>
                  <a:srgbClr val="37474F"/>
                </a:solidFill>
                <a:latin typeface="+mn-ea"/>
                <a:ea typeface="+mn-ea"/>
                <a:cs typeface="HGMaruGothicMPRO" charset="-128"/>
              </a:rPr>
              <a:t>Geppo</a:t>
            </a:r>
            <a:r>
              <a:rPr lang="ja-JP" altLang="en-US" sz="2626" dirty="0">
                <a:solidFill>
                  <a:srgbClr val="37474F"/>
                </a:solidFill>
                <a:latin typeface="+mn-ea"/>
                <a:ea typeface="+mn-ea"/>
                <a:cs typeface="HGMaruGothicMPRO" charset="-128"/>
              </a:rPr>
              <a:t>で課題を発見した後、実際にアクションを起こすことが重要であり、</a:t>
            </a:r>
            <a:endParaRPr lang="en-US" altLang="ja-JP" sz="2626" dirty="0">
              <a:solidFill>
                <a:srgbClr val="37474F"/>
              </a:solidFill>
              <a:latin typeface="+mn-ea"/>
              <a:ea typeface="+mn-ea"/>
              <a:cs typeface="HGMaruGothicMPRO" charset="-128"/>
            </a:endParaRPr>
          </a:p>
          <a:p>
            <a:r>
              <a:rPr lang="ja-JP" altLang="en-US" sz="2626" dirty="0">
                <a:solidFill>
                  <a:srgbClr val="37474F"/>
                </a:solidFill>
                <a:latin typeface="+mn-ea"/>
                <a:ea typeface="+mn-ea"/>
                <a:cs typeface="HGMaruGothicMPRO" charset="-128"/>
              </a:rPr>
              <a:t>従業員からの信頼を得てうまくサイクルしていくコツです。</a:t>
            </a:r>
            <a:endParaRPr lang="en-US" altLang="ja-JP" sz="2626" dirty="0">
              <a:solidFill>
                <a:srgbClr val="37474F"/>
              </a:solidFill>
              <a:latin typeface="+mn-ea"/>
              <a:ea typeface="+mn-ea"/>
              <a:cs typeface="HGMaruGothicMPRO" charset="-128"/>
            </a:endParaRPr>
          </a:p>
          <a:p>
            <a:endParaRPr lang="en-US" altLang="ja-JP" sz="2626" dirty="0">
              <a:solidFill>
                <a:srgbClr val="37474F"/>
              </a:solidFill>
              <a:latin typeface="+mn-ea"/>
              <a:ea typeface="+mn-ea"/>
              <a:cs typeface="HGMaruGothicMPRO" charset="-128"/>
            </a:endParaRPr>
          </a:p>
          <a:p>
            <a:r>
              <a:rPr lang="en-US" altLang="ja-JP" sz="2626" dirty="0" err="1">
                <a:solidFill>
                  <a:srgbClr val="37474F"/>
                </a:solidFill>
                <a:latin typeface="+mn-ea"/>
                <a:ea typeface="+mn-ea"/>
                <a:cs typeface="HGMaruGothicMPRO" charset="-128"/>
              </a:rPr>
              <a:t>Geppo</a:t>
            </a:r>
            <a:r>
              <a:rPr lang="ja-JP" altLang="en-US" sz="2626" dirty="0">
                <a:solidFill>
                  <a:srgbClr val="37474F"/>
                </a:solidFill>
                <a:latin typeface="+mn-ea"/>
                <a:ea typeface="+mn-ea"/>
                <a:cs typeface="HGMaruGothicMPRO" charset="-128"/>
              </a:rPr>
              <a:t>を従業員とのコミュニケーションのきっかけにしてください。</a:t>
            </a:r>
            <a:endParaRPr lang="en-US" altLang="ja-JP" sz="2626" dirty="0">
              <a:solidFill>
                <a:srgbClr val="37474F"/>
              </a:solidFill>
              <a:latin typeface="+mn-ea"/>
              <a:ea typeface="+mn-ea"/>
              <a:cs typeface="HGMaruGothicMPRO" charset="-128"/>
            </a:endParaRPr>
          </a:p>
          <a:p>
            <a:r>
              <a:rPr lang="ja-JP" altLang="en-US" sz="2626" dirty="0">
                <a:solidFill>
                  <a:srgbClr val="37474F"/>
                </a:solidFill>
                <a:latin typeface="+mn-ea"/>
                <a:ea typeface="+mn-ea"/>
                <a:cs typeface="HGMaruGothicMPRO" charset="-128"/>
              </a:rPr>
              <a:t>個人に対するリアクションももちろんですが、組織改善につながるアクションを組織内で共有していくことで、組織が活性化していきます。</a:t>
            </a:r>
          </a:p>
        </p:txBody>
      </p:sp>
    </p:spTree>
    <p:extLst>
      <p:ext uri="{BB962C8B-B14F-4D97-AF65-F5344CB8AC3E}">
        <p14:creationId xmlns:p14="http://schemas.microsoft.com/office/powerpoint/2010/main" val="184359834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47628-DA5D-4908-96A7-29DF0B0B0F7B}"/>
              </a:ext>
            </a:extLst>
          </p:cNvPr>
          <p:cNvSpPr>
            <a:spLocks noGrp="1"/>
          </p:cNvSpPr>
          <p:nvPr>
            <p:ph type="title"/>
          </p:nvPr>
        </p:nvSpPr>
        <p:spPr>
          <a:xfrm>
            <a:off x="5613360" y="4593197"/>
            <a:ext cx="1771319" cy="553998"/>
          </a:xfrm>
        </p:spPr>
        <p:txBody>
          <a:bodyPr/>
          <a:lstStyle/>
          <a:p>
            <a:r>
              <a:rPr kumimoji="1" lang="en-US" altLang="ja-JP" dirty="0"/>
              <a:t>Appendix</a:t>
            </a:r>
            <a:endParaRPr kumimoji="1" lang="ja-JP" altLang="en-US" dirty="0"/>
          </a:p>
        </p:txBody>
      </p:sp>
    </p:spTree>
    <p:extLst>
      <p:ext uri="{BB962C8B-B14F-4D97-AF65-F5344CB8AC3E}">
        <p14:creationId xmlns:p14="http://schemas.microsoft.com/office/powerpoint/2010/main" val="175019521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四角形"/>
          <p:cNvSpPr/>
          <p:nvPr/>
        </p:nvSpPr>
        <p:spPr>
          <a:xfrm>
            <a:off x="-1" y="-4234"/>
            <a:ext cx="13004801" cy="1270001"/>
          </a:xfrm>
          <a:prstGeom prst="rect">
            <a:avLst/>
          </a:prstGeom>
          <a:solidFill>
            <a:srgbClr val="55BBB3"/>
          </a:solidFill>
          <a:ln w="12700">
            <a:miter lim="400000"/>
          </a:ln>
        </p:spPr>
        <p:txBody>
          <a:bodyPr lIns="50800" tIns="50800" rIns="50800" bIns="50800" anchor="ctr"/>
          <a:lstStyle/>
          <a:p>
            <a:pPr marL="0" marR="0" lvl="0" indent="0" algn="ctr" defTabSz="584200" rtl="0" eaLnBrk="1" fontAlgn="auto" latinLnBrk="0" hangingPunct="0">
              <a:lnSpc>
                <a:spcPct val="100000"/>
              </a:lnSpc>
              <a:spcBef>
                <a:spcPts val="0"/>
              </a:spcBef>
              <a:spcAft>
                <a:spcPts val="0"/>
              </a:spcAft>
              <a:buClrTx/>
              <a:buSzTx/>
              <a:buFontTx/>
              <a:buNone/>
              <a:tabLst/>
              <a:defRPr sz="2200">
                <a:solidFill>
                  <a:srgbClr val="0BBEB4"/>
                </a:solidFill>
                <a:latin typeface="+mn-lt"/>
                <a:ea typeface="+mn-ea"/>
                <a:cs typeface="+mn-cs"/>
                <a:sym typeface="ヒラギノ角ゴ ProN W3"/>
              </a:defRPr>
            </a:pPr>
            <a:endParaRPr kumimoji="0" sz="2200" b="0" i="0" u="none" strike="noStrike" kern="0" cap="none" spc="0" normalizeH="0" baseline="0" noProof="0">
              <a:ln>
                <a:noFill/>
              </a:ln>
              <a:solidFill>
                <a:srgbClr val="0BBEB4"/>
              </a:solidFill>
              <a:effectLst/>
              <a:uLnTx/>
              <a:uFillTx/>
              <a:latin typeface="ヒラギノ角ゴ ProN W3"/>
              <a:sym typeface="ヒラギノ角ゴ ProN W3"/>
            </a:endParaRPr>
          </a:p>
        </p:txBody>
      </p:sp>
      <p:sp>
        <p:nvSpPr>
          <p:cNvPr id="150" name="目次"/>
          <p:cNvSpPr txBox="1"/>
          <p:nvPr/>
        </p:nvSpPr>
        <p:spPr>
          <a:xfrm>
            <a:off x="561897" y="364027"/>
            <a:ext cx="694063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2800">
                <a:solidFill>
                  <a:srgbClr val="FFFFFF"/>
                </a:solidFill>
              </a:defRPr>
            </a:lvl1p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FFFFFF"/>
                </a:solidFill>
                <a:effectLst/>
                <a:uLnTx/>
                <a:uFillTx/>
                <a:latin typeface="ヒラギノ角ゴ ProN W6"/>
                <a:sym typeface="ヒラギノ角ゴ ProN W6"/>
              </a:rPr>
              <a:t>コミュニケーションのポイント①</a:t>
            </a:r>
            <a:endParaRPr kumimoji="0" sz="2800" b="0" i="0" u="none" strike="noStrike" kern="0" cap="none" spc="0" normalizeH="0" baseline="0" noProof="0" dirty="0">
              <a:ln>
                <a:noFill/>
              </a:ln>
              <a:solidFill>
                <a:srgbClr val="FFFFFF"/>
              </a:solidFill>
              <a:effectLst/>
              <a:uLnTx/>
              <a:uFillTx/>
              <a:latin typeface="ヒラギノ角ゴ ProN W6"/>
              <a:sym typeface="ヒラギノ角ゴ ProN W6"/>
            </a:endParaRPr>
          </a:p>
        </p:txBody>
      </p:sp>
      <p:sp>
        <p:nvSpPr>
          <p:cNvPr id="151" name="Footer Placeholder 9"/>
          <p:cNvSpPr txBox="1"/>
          <p:nvPr/>
        </p:nvSpPr>
        <p:spPr>
          <a:xfrm>
            <a:off x="3564115" y="9031677"/>
            <a:ext cx="5876570"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914400">
              <a:defRPr sz="1200">
                <a:solidFill>
                  <a:srgbClr val="888888"/>
                </a:solidFill>
                <a:latin typeface="Helvetica"/>
                <a:ea typeface="Helvetica"/>
                <a:cs typeface="Helvetica"/>
                <a:sym typeface="Helvetica"/>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888888"/>
                </a:solidFill>
                <a:effectLst/>
                <a:uLnTx/>
                <a:uFillTx/>
                <a:latin typeface="Helvetica"/>
                <a:cs typeface="Helvetica"/>
                <a:sym typeface="Helvetica"/>
              </a:rPr>
              <a:t>Copyright © Human Capital Technology Co., Ltd. All rights reserved.</a:t>
            </a:r>
          </a:p>
        </p:txBody>
      </p:sp>
      <p:sp>
        <p:nvSpPr>
          <p:cNvPr id="152" name="スライド番号"/>
          <p:cNvSpPr txBox="1">
            <a:spLocks noGrp="1"/>
          </p:cNvSpPr>
          <p:nvPr>
            <p:ph type="sldNum" sz="quarter" idx="2"/>
          </p:nvPr>
        </p:nvSpPr>
        <p:spPr>
          <a:xfrm>
            <a:off x="11614232" y="8968177"/>
            <a:ext cx="768428" cy="3291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pPr marL="0" marR="0" lvl="0" indent="0" algn="r" defTabSz="1300480" rtl="0" eaLnBrk="1" fontAlgn="auto" latinLnBrk="0" hangingPunct="0">
              <a:lnSpc>
                <a:spcPct val="100000"/>
              </a:lnSpc>
              <a:spcBef>
                <a:spcPts val="0"/>
              </a:spcBef>
              <a:spcAft>
                <a:spcPts val="0"/>
              </a:spcAft>
              <a:buClrTx/>
              <a:buSzTx/>
              <a:buFontTx/>
              <a:buNone/>
              <a:tabLst/>
              <a:defRPr/>
            </a:pPr>
            <a:fld id="{86CB4B4D-7CA3-9044-876B-883B54F8677D}" type="slidenum">
              <a:rPr kumimoji="0" sz="1600" b="0" i="0" u="none" strike="noStrike" kern="0" cap="none" spc="0" normalizeH="0" baseline="0" noProof="0">
                <a:ln>
                  <a:noFill/>
                </a:ln>
                <a:solidFill>
                  <a:srgbClr val="37474F"/>
                </a:solidFill>
                <a:effectLst/>
                <a:uLnTx/>
                <a:uFillTx/>
                <a:latin typeface="Calibri"/>
                <a:cs typeface="Calibri"/>
                <a:sym typeface="Calibri"/>
              </a:rPr>
              <a:pPr marL="0" marR="0" lvl="0" indent="0" algn="r" defTabSz="1300480" rtl="0" eaLnBrk="1" fontAlgn="auto" latinLnBrk="0" hangingPunct="0">
                <a:lnSpc>
                  <a:spcPct val="100000"/>
                </a:lnSpc>
                <a:spcBef>
                  <a:spcPts val="0"/>
                </a:spcBef>
                <a:spcAft>
                  <a:spcPts val="0"/>
                </a:spcAft>
                <a:buClrTx/>
                <a:buSzTx/>
                <a:buFontTx/>
                <a:buNone/>
                <a:tabLst/>
                <a:defRPr/>
              </a:pPr>
              <a:t>32</a:t>
            </a:fld>
            <a:endParaRPr kumimoji="0" sz="1600" b="0" i="0" u="none" strike="noStrike" kern="0" cap="none" spc="0" normalizeH="0" baseline="0" noProof="0">
              <a:ln>
                <a:noFill/>
              </a:ln>
              <a:solidFill>
                <a:srgbClr val="37474F"/>
              </a:solidFill>
              <a:effectLst/>
              <a:uLnTx/>
              <a:uFillTx/>
              <a:latin typeface="Calibri"/>
              <a:cs typeface="Calibri"/>
              <a:sym typeface="Calibri"/>
            </a:endParaRPr>
          </a:p>
        </p:txBody>
      </p:sp>
      <p:pic>
        <p:nvPicPr>
          <p:cNvPr id="153"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10390270" y="329538"/>
            <a:ext cx="2423268" cy="602508"/>
          </a:xfrm>
          <a:prstGeom prst="rect">
            <a:avLst/>
          </a:prstGeom>
          <a:ln w="12700">
            <a:miter lim="400000"/>
          </a:ln>
        </p:spPr>
      </p:pic>
      <p:sp>
        <p:nvSpPr>
          <p:cNvPr id="26" name="テキスト ボックス 25">
            <a:extLst>
              <a:ext uri="{FF2B5EF4-FFF2-40B4-BE49-F238E27FC236}">
                <a16:creationId xmlns:a16="http://schemas.microsoft.com/office/drawing/2014/main" id="{CEB1DEC9-5245-4771-98F5-94159CCB4ABD}"/>
              </a:ext>
            </a:extLst>
          </p:cNvPr>
          <p:cNvSpPr txBox="1"/>
          <p:nvPr/>
        </p:nvSpPr>
        <p:spPr>
          <a:xfrm>
            <a:off x="21854" y="2071295"/>
            <a:ext cx="4010358" cy="533479"/>
          </a:xfrm>
          <a:prstGeom prst="rect">
            <a:avLst/>
          </a:prstGeom>
          <a:solidFill>
            <a:schemeClr val="bg1"/>
          </a:solidFill>
          <a:ln w="285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rgbClr val="37474F"/>
                </a:solidFill>
                <a:effectLst/>
                <a:uLnTx/>
                <a:uFillTx/>
                <a:latin typeface="ヒラギノ角ゴ ProN W6"/>
                <a:sym typeface="ヒラギノ角ゴ ProN W6"/>
              </a:rPr>
              <a:t>１</a:t>
            </a:r>
            <a:r>
              <a:rPr kumimoji="0" lang="en-US" altLang="ja-JP" sz="2800" b="1" i="0" u="none" strike="noStrike" kern="0" cap="none" spc="0" normalizeH="0" baseline="0" noProof="0" dirty="0">
                <a:ln>
                  <a:noFill/>
                </a:ln>
                <a:solidFill>
                  <a:srgbClr val="37474F"/>
                </a:solidFill>
                <a:effectLst/>
                <a:uLnTx/>
                <a:uFillTx/>
                <a:latin typeface="ヒラギノ角ゴ ProN W6"/>
                <a:sym typeface="ヒラギノ角ゴ ProN W6"/>
              </a:rPr>
              <a:t>on</a:t>
            </a:r>
            <a:r>
              <a:rPr kumimoji="0" lang="ja-JP" altLang="en-US" sz="2800" b="1" i="0" u="none" strike="noStrike" kern="0" cap="none" spc="0" normalizeH="0" baseline="0" noProof="0" dirty="0">
                <a:ln>
                  <a:noFill/>
                </a:ln>
                <a:solidFill>
                  <a:srgbClr val="37474F"/>
                </a:solidFill>
                <a:effectLst/>
                <a:uLnTx/>
                <a:uFillTx/>
                <a:latin typeface="ヒラギノ角ゴ ProN W6"/>
                <a:sym typeface="ヒラギノ角ゴ ProN W6"/>
              </a:rPr>
              <a:t>１ミーティング</a:t>
            </a:r>
            <a:endParaRPr kumimoji="0" lang="en-US" altLang="ja-JP" sz="2800" b="1" i="0" u="none" strike="noStrike" kern="0" cap="none" spc="0" normalizeH="0" baseline="0" noProof="0" dirty="0">
              <a:ln>
                <a:noFill/>
              </a:ln>
              <a:solidFill>
                <a:srgbClr val="37474F"/>
              </a:solidFill>
              <a:effectLst/>
              <a:uLnTx/>
              <a:uFillTx/>
              <a:latin typeface="ヒラギノ角ゴ ProN W6"/>
              <a:sym typeface="ヒラギノ角ゴ ProN W6"/>
            </a:endParaRPr>
          </a:p>
        </p:txBody>
      </p:sp>
      <p:sp>
        <p:nvSpPr>
          <p:cNvPr id="27" name="テキスト ボックス 14">
            <a:extLst>
              <a:ext uri="{FF2B5EF4-FFF2-40B4-BE49-F238E27FC236}">
                <a16:creationId xmlns:a16="http://schemas.microsoft.com/office/drawing/2014/main" id="{7433847D-048E-4E0B-B1B7-9DBADF973A94}"/>
              </a:ext>
            </a:extLst>
          </p:cNvPr>
          <p:cNvSpPr txBox="1"/>
          <p:nvPr/>
        </p:nvSpPr>
        <p:spPr>
          <a:xfrm>
            <a:off x="3920962" y="1460871"/>
            <a:ext cx="9061984" cy="1754326"/>
          </a:xfrm>
          <a:prstGeom prst="rect">
            <a:avLst/>
          </a:prstGeom>
          <a:noFill/>
        </p:spPr>
        <p:txBody>
          <a:bodyPr wrap="square" rtlCol="0" anchor="t">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主に上司と部下の間で定期的に行う</a:t>
            </a:r>
            <a:r>
              <a:rPr kumimoji="0" lang="en-US" altLang="ja-JP" sz="18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1</a:t>
            </a:r>
            <a:r>
              <a:rPr kumimoji="0" lang="ja-JP" altLang="en-US" sz="18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対</a:t>
            </a:r>
            <a:r>
              <a:rPr kumimoji="0" lang="en-US" altLang="ja-JP" sz="18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1</a:t>
            </a:r>
            <a:r>
              <a:rPr kumimoji="0" lang="ja-JP" altLang="en-US" sz="18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の対話のこと。</a:t>
            </a:r>
            <a:endParaRPr kumimoji="0" lang="en-US" altLang="ja-JP" sz="18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米国のシリコンバレーで根付いてきた文化で、国内では</a:t>
            </a:r>
            <a:r>
              <a:rPr kumimoji="0" lang="en-US" altLang="ja-JP" sz="18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2012</a:t>
            </a:r>
            <a:r>
              <a:rPr kumimoji="0" lang="ja-JP" altLang="en-US" sz="18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年に日本企業が導入し、成功したことで注目を集めるようになった。</a:t>
            </a:r>
            <a:endParaRPr kumimoji="0" lang="en-US" altLang="ja-JP" sz="18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US" altLang="ja-JP" sz="18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その導入目的、取り入れ方は各社様々だが、</a:t>
            </a:r>
            <a:r>
              <a:rPr kumimoji="0" lang="ja-JP" altLang="en-US" sz="1800" b="1" i="0" u="sng" strike="noStrike" kern="0" cap="none" spc="0" normalizeH="0" baseline="0" noProof="0" dirty="0">
                <a:ln>
                  <a:noFill/>
                </a:ln>
                <a:solidFill>
                  <a:srgbClr val="E76D64"/>
                </a:solidFill>
                <a:effectLst/>
                <a:uLnTx/>
                <a:uFillTx/>
                <a:latin typeface="ヒラギノ角ゴ ProN W3"/>
                <a:ea typeface="+mn-ea"/>
                <a:cs typeface="HGMaruGothicMPRO" charset="-128"/>
                <a:sym typeface="ヒラギノ角ゴ ProN W6"/>
              </a:rPr>
              <a:t>コミュニケーションのミスをなくし、</a:t>
            </a:r>
            <a:endParaRPr kumimoji="0" lang="en-US" altLang="ja-JP" sz="1800" b="1" i="0" u="sng" strike="noStrike" kern="0" cap="none" spc="0" normalizeH="0" baseline="0" noProof="0" dirty="0">
              <a:ln>
                <a:noFill/>
              </a:ln>
              <a:solidFill>
                <a:srgbClr val="E76D64"/>
              </a:solidFill>
              <a:effectLst/>
              <a:uLnTx/>
              <a:uFillTx/>
              <a:latin typeface="ヒラギノ角ゴ ProN W3"/>
              <a:ea typeface="+mn-ea"/>
              <a:cs typeface="HGMaruGothicMPRO" charset="-128"/>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1800" b="1" i="0" u="sng" strike="noStrike" kern="0" cap="none" spc="0" normalizeH="0" baseline="0" noProof="0" dirty="0">
                <a:ln>
                  <a:noFill/>
                </a:ln>
                <a:solidFill>
                  <a:srgbClr val="E76D64"/>
                </a:solidFill>
                <a:effectLst/>
                <a:uLnTx/>
                <a:uFillTx/>
                <a:latin typeface="ヒラギノ角ゴ ProN W3"/>
                <a:ea typeface="+mn-ea"/>
                <a:cs typeface="HGMaruGothicMPRO" charset="-128"/>
                <a:sym typeface="ヒラギノ角ゴ ProN W6"/>
              </a:rPr>
              <a:t>人に関する問題を把握・解決するために</a:t>
            </a:r>
            <a:r>
              <a:rPr kumimoji="0" lang="ja-JP" altLang="en-US" sz="18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活用される手法である</a:t>
            </a:r>
            <a:endParaRPr kumimoji="0" lang="en-US" altLang="ja-JP" sz="18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endParaRPr>
          </a:p>
        </p:txBody>
      </p:sp>
      <p:pic>
        <p:nvPicPr>
          <p:cNvPr id="6" name="グラフィックス 5" descr="線矢印: 反時計回りの曲線">
            <a:extLst>
              <a:ext uri="{FF2B5EF4-FFF2-40B4-BE49-F238E27FC236}">
                <a16:creationId xmlns:a16="http://schemas.microsoft.com/office/drawing/2014/main" id="{61067356-60CC-427F-B606-7260B222FA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479386">
            <a:off x="699920" y="2779011"/>
            <a:ext cx="914400" cy="914400"/>
          </a:xfrm>
          <a:prstGeom prst="rect">
            <a:avLst/>
          </a:prstGeom>
        </p:spPr>
      </p:pic>
      <p:sp>
        <p:nvSpPr>
          <p:cNvPr id="35" name="テキスト ボックス 34">
            <a:extLst>
              <a:ext uri="{FF2B5EF4-FFF2-40B4-BE49-F238E27FC236}">
                <a16:creationId xmlns:a16="http://schemas.microsoft.com/office/drawing/2014/main" id="{30E521F7-E231-4AA3-90A8-40392718418A}"/>
              </a:ext>
            </a:extLst>
          </p:cNvPr>
          <p:cNvSpPr txBox="1"/>
          <p:nvPr/>
        </p:nvSpPr>
        <p:spPr>
          <a:xfrm>
            <a:off x="1726409" y="3447880"/>
            <a:ext cx="6614984"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37474F"/>
                </a:solidFill>
                <a:effectLst/>
                <a:uLnTx/>
                <a:uFillTx/>
                <a:latin typeface="ヒラギノ角ゴ ProN W6"/>
                <a:ea typeface="ヒラギノ角ゴ ProN W6"/>
                <a:cs typeface="ヒラギノ角ゴ ProN W6"/>
                <a:sym typeface="ヒラギノ角ゴ ProN W6"/>
              </a:rPr>
              <a:t>■</a:t>
            </a:r>
            <a:r>
              <a:rPr kumimoji="0" lang="en-US" altLang="ja-JP" sz="2400" b="0" i="0" u="none" strike="noStrike" kern="0" cap="none" spc="0" normalizeH="0" baseline="0" noProof="0" dirty="0">
                <a:ln>
                  <a:noFill/>
                </a:ln>
                <a:solidFill>
                  <a:srgbClr val="37474F"/>
                </a:solidFill>
                <a:effectLst/>
                <a:uLnTx/>
                <a:uFillTx/>
                <a:latin typeface="ヒラギノ角ゴ ProN W6"/>
                <a:ea typeface="ヒラギノ角ゴ ProN W6"/>
                <a:cs typeface="ヒラギノ角ゴ ProN W6"/>
                <a:sym typeface="ヒラギノ角ゴ ProN W6"/>
              </a:rPr>
              <a:t>3</a:t>
            </a:r>
            <a:r>
              <a:rPr kumimoji="0" lang="ja-JP" altLang="en-US" sz="2400" b="0" i="0" u="none" strike="noStrike" kern="0" cap="none" spc="0" normalizeH="0" baseline="0" noProof="0" dirty="0">
                <a:ln>
                  <a:noFill/>
                </a:ln>
                <a:solidFill>
                  <a:srgbClr val="37474F"/>
                </a:solidFill>
                <a:effectLst/>
                <a:uLnTx/>
                <a:uFillTx/>
                <a:latin typeface="ヒラギノ角ゴ ProN W6"/>
                <a:ea typeface="ヒラギノ角ゴ ProN W6"/>
                <a:cs typeface="ヒラギノ角ゴ ProN W6"/>
                <a:sym typeface="ヒラギノ角ゴ ProN W6"/>
              </a:rPr>
              <a:t>つのスタンス</a:t>
            </a:r>
            <a:endParaRPr kumimoji="0" lang="en-US" altLang="ja-JP" sz="2400" b="0" i="0" u="none" strike="noStrike" kern="0" cap="none" spc="0" normalizeH="0" baseline="0" noProof="0" dirty="0">
              <a:ln>
                <a:noFill/>
              </a:ln>
              <a:solidFill>
                <a:srgbClr val="37474F"/>
              </a:solidFill>
              <a:effectLst/>
              <a:uLnTx/>
              <a:uFillTx/>
              <a:latin typeface="ヒラギノ角ゴ ProN W6"/>
              <a:ea typeface="ヒラギノ角ゴ ProN W6"/>
              <a:cs typeface="ヒラギノ角ゴ ProN W6"/>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37474F"/>
                </a:solidFill>
                <a:effectLst/>
                <a:uLnTx/>
                <a:uFillTx/>
                <a:latin typeface="ヒラギノ角ゴ ProN W6"/>
                <a:sym typeface="ヒラギノ角ゴ ProN W6"/>
              </a:rPr>
              <a:t>　</a:t>
            </a:r>
            <a:r>
              <a:rPr kumimoji="0" lang="ja-JP" altLang="en-US" sz="2400" b="0" i="0" u="sng" strike="noStrike" kern="0" cap="none" spc="0" normalizeH="0" baseline="0" noProof="0" dirty="0">
                <a:ln>
                  <a:noFill/>
                </a:ln>
                <a:solidFill>
                  <a:srgbClr val="55BBB3"/>
                </a:solidFill>
                <a:effectLst/>
                <a:uLnTx/>
                <a:uFillTx/>
                <a:latin typeface="ヒラギノ角ゴ ProN W6"/>
                <a:sym typeface="ヒラギノ角ゴ ProN W6"/>
              </a:rPr>
              <a:t>・部下のための時間である</a:t>
            </a:r>
            <a:endParaRPr kumimoji="0" lang="en-US" altLang="ja-JP" sz="1800" b="0" i="0" u="sng" strike="noStrike" kern="0" cap="none" spc="0" normalizeH="0" baseline="0" noProof="0" dirty="0">
              <a:ln>
                <a:noFill/>
              </a:ln>
              <a:solidFill>
                <a:srgbClr val="55BBB3"/>
              </a:solidFill>
              <a:effectLst/>
              <a:uLnTx/>
              <a:uFillTx/>
              <a:latin typeface="ヒラギノ角ゴ ProN W6"/>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37474F"/>
                </a:solidFill>
                <a:effectLst/>
                <a:uLnTx/>
                <a:uFillTx/>
                <a:latin typeface="ヒラギノ角ゴ ProN W6"/>
                <a:sym typeface="ヒラギノ角ゴ ProN W6"/>
              </a:rPr>
              <a:t>　・部下の行動と学習を促進する</a:t>
            </a:r>
            <a:endParaRPr kumimoji="0" lang="en-US" altLang="ja-JP" sz="2000" b="0" i="0" u="none" strike="noStrike" kern="0" cap="none" spc="0" normalizeH="0" baseline="0" noProof="0" dirty="0">
              <a:ln>
                <a:noFill/>
              </a:ln>
              <a:solidFill>
                <a:srgbClr val="37474F"/>
              </a:solidFill>
              <a:effectLst/>
              <a:uLnTx/>
              <a:uFillTx/>
              <a:latin typeface="ヒラギノ角ゴ ProN W6"/>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37474F"/>
                </a:solidFill>
                <a:effectLst/>
                <a:uLnTx/>
                <a:uFillTx/>
                <a:latin typeface="ヒラギノ角ゴ ProN W6"/>
                <a:sym typeface="ヒラギノ角ゴ ProN W6"/>
              </a:rPr>
              <a:t>　・部下と上司の協働作業である</a:t>
            </a:r>
            <a:r>
              <a:rPr kumimoji="0" lang="ja-JP" altLang="en-US" sz="2400" b="0" i="0" u="none" strike="noStrike" kern="0" cap="none" spc="0" normalizeH="0" baseline="0" noProof="0" dirty="0">
                <a:ln>
                  <a:noFill/>
                </a:ln>
                <a:solidFill>
                  <a:srgbClr val="37474F"/>
                </a:solidFill>
                <a:effectLst/>
                <a:uLnTx/>
                <a:uFillTx/>
                <a:latin typeface="ヒラギノ角ゴ ProN W6"/>
                <a:sym typeface="ヒラギノ角ゴ ProN W6"/>
              </a:rPr>
              <a:t>　</a:t>
            </a:r>
          </a:p>
        </p:txBody>
      </p:sp>
      <p:sp>
        <p:nvSpPr>
          <p:cNvPr id="38" name="テキスト ボックス 37">
            <a:extLst>
              <a:ext uri="{FF2B5EF4-FFF2-40B4-BE49-F238E27FC236}">
                <a16:creationId xmlns:a16="http://schemas.microsoft.com/office/drawing/2014/main" id="{926AE5A3-306F-44AF-B645-93B29060FE8A}"/>
              </a:ext>
            </a:extLst>
          </p:cNvPr>
          <p:cNvSpPr txBox="1"/>
          <p:nvPr/>
        </p:nvSpPr>
        <p:spPr>
          <a:xfrm>
            <a:off x="1726407" y="5027320"/>
            <a:ext cx="11651389"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37474F"/>
                </a:solidFill>
                <a:effectLst/>
                <a:uLnTx/>
                <a:uFillTx/>
                <a:latin typeface="ヒラギノ角ゴ ProN W6"/>
                <a:ea typeface="ヒラギノ角ゴ ProN W6"/>
                <a:cs typeface="ヒラギノ角ゴ ProN W6"/>
                <a:sym typeface="ヒラギノ角ゴ ProN W6"/>
              </a:rPr>
              <a:t>■</a:t>
            </a:r>
            <a:r>
              <a:rPr kumimoji="0" lang="en-US" altLang="ja-JP" sz="2400" b="0" i="0" u="none" strike="noStrike" kern="0" cap="none" spc="0" normalizeH="0" baseline="0" noProof="0" dirty="0">
                <a:ln>
                  <a:noFill/>
                </a:ln>
                <a:solidFill>
                  <a:srgbClr val="37474F"/>
                </a:solidFill>
                <a:effectLst/>
                <a:uLnTx/>
                <a:uFillTx/>
                <a:latin typeface="ヒラギノ角ゴ ProN W6"/>
                <a:ea typeface="ヒラギノ角ゴ ProN W6"/>
                <a:cs typeface="ヒラギノ角ゴ ProN W6"/>
                <a:sym typeface="ヒラギノ角ゴ ProN W6"/>
              </a:rPr>
              <a:t>3</a:t>
            </a:r>
            <a:r>
              <a:rPr kumimoji="0" lang="ja-JP" altLang="en-US" sz="2400" b="0" i="0" u="none" strike="noStrike" kern="0" cap="none" spc="0" normalizeH="0" baseline="0" noProof="0" dirty="0">
                <a:ln>
                  <a:noFill/>
                </a:ln>
                <a:solidFill>
                  <a:srgbClr val="37474F"/>
                </a:solidFill>
                <a:effectLst/>
                <a:uLnTx/>
                <a:uFillTx/>
                <a:latin typeface="ヒラギノ角ゴ ProN W6"/>
                <a:ea typeface="ヒラギノ角ゴ ProN W6"/>
                <a:cs typeface="ヒラギノ角ゴ ProN W6"/>
                <a:sym typeface="ヒラギノ角ゴ ProN W6"/>
              </a:rPr>
              <a:t>つのスキル</a:t>
            </a:r>
            <a:endParaRPr kumimoji="0" lang="en-US" altLang="ja-JP" sz="2400" b="0" i="0" u="none" strike="noStrike" kern="0" cap="none" spc="0" normalizeH="0" baseline="0" noProof="0" dirty="0">
              <a:ln>
                <a:noFill/>
              </a:ln>
              <a:solidFill>
                <a:srgbClr val="37474F"/>
              </a:solidFill>
              <a:effectLst/>
              <a:uLnTx/>
              <a:uFillTx/>
              <a:latin typeface="ヒラギノ角ゴ ProN W6"/>
              <a:ea typeface="ヒラギノ角ゴ ProN W6"/>
              <a:cs typeface="ヒラギノ角ゴ ProN W6"/>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37474F"/>
                </a:solidFill>
                <a:effectLst/>
                <a:uLnTx/>
                <a:uFillTx/>
                <a:latin typeface="ヒラギノ角ゴ ProN W6"/>
                <a:sym typeface="ヒラギノ角ゴ ProN W6"/>
              </a:rPr>
              <a:t>　</a:t>
            </a:r>
            <a:r>
              <a:rPr kumimoji="0" lang="ja-JP" altLang="en-US" sz="2400" b="0" i="0" u="sng" strike="noStrike" kern="0" cap="none" spc="0" normalizeH="0" baseline="0" noProof="0" dirty="0">
                <a:ln>
                  <a:noFill/>
                </a:ln>
                <a:solidFill>
                  <a:srgbClr val="55BBB3"/>
                </a:solidFill>
                <a:effectLst/>
                <a:uLnTx/>
                <a:uFillTx/>
                <a:latin typeface="ヒラギノ角ゴ ProN W6"/>
                <a:sym typeface="ヒラギノ角ゴ ProN W6"/>
              </a:rPr>
              <a:t>・コーチング：対話（問いかけ）を通じて、相手の意見や気づきを「引き出す」</a:t>
            </a:r>
            <a:endParaRPr kumimoji="0" lang="en-US" altLang="ja-JP" sz="2400" b="0" i="0" u="sng" strike="noStrike" kern="0" cap="none" spc="0" normalizeH="0" baseline="0" noProof="0" dirty="0">
              <a:ln>
                <a:noFill/>
              </a:ln>
              <a:solidFill>
                <a:srgbClr val="55BBB3"/>
              </a:solidFill>
              <a:effectLst/>
              <a:uLnTx/>
              <a:uFillTx/>
              <a:latin typeface="ヒラギノ角ゴ ProN W6"/>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37474F"/>
                </a:solidFill>
                <a:effectLst/>
                <a:uLnTx/>
                <a:uFillTx/>
                <a:latin typeface="ヒラギノ角ゴ ProN W6"/>
                <a:sym typeface="ヒラギノ角ゴ ProN W6"/>
              </a:rPr>
              <a:t>　・ティーチング：相手の知らない知識ややり方を「教える」「指示する」</a:t>
            </a:r>
            <a:endParaRPr kumimoji="0" lang="en-US" altLang="ja-JP" sz="2000" b="0" i="0" u="none" strike="noStrike" kern="0" cap="none" spc="0" normalizeH="0" baseline="0" noProof="0" dirty="0">
              <a:ln>
                <a:noFill/>
              </a:ln>
              <a:solidFill>
                <a:srgbClr val="37474F"/>
              </a:solidFill>
              <a:effectLst/>
              <a:uLnTx/>
              <a:uFillTx/>
              <a:latin typeface="ヒラギノ角ゴ ProN W6"/>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37474F"/>
                </a:solidFill>
                <a:effectLst/>
                <a:uLnTx/>
                <a:uFillTx/>
                <a:latin typeface="ヒラギノ角ゴ ProN W6"/>
                <a:sym typeface="ヒラギノ角ゴ ProN W6"/>
              </a:rPr>
              <a:t>　・フィードバック：</a:t>
            </a:r>
            <a:endParaRPr kumimoji="0" lang="en-US" altLang="ja-JP" sz="2000" b="0" i="0" u="none" strike="noStrike" kern="0" cap="none" spc="0" normalizeH="0" baseline="0" noProof="0" dirty="0">
              <a:ln>
                <a:noFill/>
              </a:ln>
              <a:solidFill>
                <a:srgbClr val="37474F"/>
              </a:solidFill>
              <a:effectLst/>
              <a:uLnTx/>
              <a:uFillTx/>
              <a:latin typeface="ヒラギノ角ゴ ProN W6"/>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37474F"/>
                </a:solidFill>
                <a:effectLst/>
                <a:uLnTx/>
                <a:uFillTx/>
                <a:latin typeface="ヒラギノ角ゴ ProN W6"/>
                <a:sym typeface="ヒラギノ角ゴ ProN W6"/>
              </a:rPr>
              <a:t>　　周りからどう思われているかを「客観的、具体的にタイムリーに伝える」</a:t>
            </a:r>
            <a:endParaRPr kumimoji="0" lang="en-US" altLang="ja-JP" sz="2000" b="0" i="0" u="none" strike="noStrike" kern="0" cap="none" spc="0" normalizeH="0" baseline="0" noProof="0" dirty="0">
              <a:ln>
                <a:noFill/>
              </a:ln>
              <a:solidFill>
                <a:srgbClr val="37474F"/>
              </a:solidFill>
              <a:effectLst/>
              <a:uLnTx/>
              <a:uFillTx/>
              <a:latin typeface="ヒラギノ角ゴ ProN W6"/>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37474F"/>
                </a:solidFill>
                <a:effectLst/>
                <a:uLnTx/>
                <a:uFillTx/>
                <a:latin typeface="ヒラギノ角ゴ ProN W6"/>
                <a:sym typeface="ヒラギノ角ゴ ProN W6"/>
              </a:rPr>
              <a:t>　　相手が、現実と向き合う機会を「提供する」「要望する」</a:t>
            </a:r>
            <a:endParaRPr kumimoji="0" lang="ja-JP" altLang="en-US" sz="2400" b="0" i="0" u="none" strike="noStrike" kern="0" cap="none" spc="0" normalizeH="0" baseline="0" noProof="0" dirty="0">
              <a:ln>
                <a:noFill/>
              </a:ln>
              <a:solidFill>
                <a:srgbClr val="37474F"/>
              </a:solidFill>
              <a:effectLst/>
              <a:uLnTx/>
              <a:uFillTx/>
              <a:latin typeface="ヒラギノ角ゴ ProN W6"/>
              <a:sym typeface="ヒラギノ角ゴ ProN W6"/>
            </a:endParaRPr>
          </a:p>
        </p:txBody>
      </p:sp>
      <p:sp>
        <p:nvSpPr>
          <p:cNvPr id="42" name="テキスト ボックス 41">
            <a:extLst>
              <a:ext uri="{FF2B5EF4-FFF2-40B4-BE49-F238E27FC236}">
                <a16:creationId xmlns:a16="http://schemas.microsoft.com/office/drawing/2014/main" id="{56623FFC-FD16-4A8F-9BD6-CD18D8E4DBCB}"/>
              </a:ext>
            </a:extLst>
          </p:cNvPr>
          <p:cNvSpPr txBox="1"/>
          <p:nvPr/>
        </p:nvSpPr>
        <p:spPr>
          <a:xfrm>
            <a:off x="1726408" y="7191536"/>
            <a:ext cx="9587199"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37474F"/>
                </a:solidFill>
                <a:effectLst/>
                <a:uLnTx/>
                <a:uFillTx/>
                <a:latin typeface="ヒラギノ角ゴ ProN W6"/>
                <a:ea typeface="ヒラギノ角ゴ ProN W6"/>
                <a:cs typeface="ヒラギノ角ゴ ProN W6"/>
                <a:sym typeface="ヒラギノ角ゴ ProN W6"/>
              </a:rPr>
              <a:t>■</a:t>
            </a:r>
            <a:r>
              <a:rPr kumimoji="0" lang="en-US" altLang="ja-JP" sz="2400" b="0" i="0" u="none" strike="noStrike" kern="0" cap="none" spc="0" normalizeH="0" baseline="0" noProof="0" dirty="0">
                <a:ln>
                  <a:noFill/>
                </a:ln>
                <a:solidFill>
                  <a:srgbClr val="37474F"/>
                </a:solidFill>
                <a:effectLst/>
                <a:uLnTx/>
                <a:uFillTx/>
                <a:latin typeface="ヒラギノ角ゴ ProN W6"/>
                <a:sym typeface="ヒラギノ角ゴ ProN W6"/>
              </a:rPr>
              <a:t>4</a:t>
            </a:r>
            <a:r>
              <a:rPr kumimoji="0" lang="ja-JP" altLang="en-US" sz="2400" b="0" i="0" u="none" strike="noStrike" kern="0" cap="none" spc="0" normalizeH="0" baseline="0" noProof="0" dirty="0">
                <a:ln>
                  <a:noFill/>
                </a:ln>
                <a:solidFill>
                  <a:srgbClr val="37474F"/>
                </a:solidFill>
                <a:effectLst/>
                <a:uLnTx/>
                <a:uFillTx/>
                <a:latin typeface="ヒラギノ角ゴ ProN W6"/>
                <a:ea typeface="ヒラギノ角ゴ ProN W6"/>
                <a:cs typeface="ヒラギノ角ゴ ProN W6"/>
                <a:sym typeface="ヒラギノ角ゴ ProN W6"/>
              </a:rPr>
              <a:t>つのステップ</a:t>
            </a:r>
            <a:endParaRPr kumimoji="0" lang="en-US" altLang="ja-JP" sz="2400" b="0" i="0" u="none" strike="noStrike" kern="0" cap="none" spc="0" normalizeH="0" baseline="0" noProof="0" dirty="0">
              <a:ln>
                <a:noFill/>
              </a:ln>
              <a:solidFill>
                <a:srgbClr val="37474F"/>
              </a:solidFill>
              <a:effectLst/>
              <a:uLnTx/>
              <a:uFillTx/>
              <a:latin typeface="ヒラギノ角ゴ ProN W6"/>
              <a:ea typeface="ヒラギノ角ゴ ProN W6"/>
              <a:cs typeface="ヒラギノ角ゴ ProN W6"/>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37474F"/>
                </a:solidFill>
                <a:effectLst/>
                <a:uLnTx/>
                <a:uFillTx/>
                <a:latin typeface="ヒラギノ角ゴ ProN W6"/>
                <a:sym typeface="ヒラギノ角ゴ ProN W6"/>
              </a:rPr>
              <a:t>　①前回の振り返りとテーマ決め</a:t>
            </a:r>
            <a:endParaRPr kumimoji="0" lang="en-US" altLang="ja-JP" sz="2000" b="0" i="0" u="none" strike="noStrike" kern="0" cap="none" spc="0" normalizeH="0" baseline="0" noProof="0" dirty="0">
              <a:ln>
                <a:noFill/>
              </a:ln>
              <a:solidFill>
                <a:srgbClr val="37474F"/>
              </a:solidFill>
              <a:effectLst/>
              <a:uLnTx/>
              <a:uFillTx/>
              <a:latin typeface="ヒラギノ角ゴ ProN W6"/>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37474F"/>
                </a:solidFill>
                <a:effectLst/>
                <a:uLnTx/>
                <a:uFillTx/>
                <a:latin typeface="ヒラギノ角ゴ ProN W6"/>
                <a:sym typeface="ヒラギノ角ゴ ProN W6"/>
              </a:rPr>
              <a:t>　②部下の話を聴く</a:t>
            </a:r>
            <a:endParaRPr kumimoji="0" lang="en-US" altLang="ja-JP" sz="2000" b="0" i="0" u="none" strike="noStrike" kern="0" cap="none" spc="0" normalizeH="0" baseline="0" noProof="0" dirty="0">
              <a:ln>
                <a:noFill/>
              </a:ln>
              <a:solidFill>
                <a:srgbClr val="37474F"/>
              </a:solidFill>
              <a:effectLst/>
              <a:uLnTx/>
              <a:uFillTx/>
              <a:latin typeface="ヒラギノ角ゴ ProN W6"/>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37474F"/>
                </a:solidFill>
                <a:effectLst/>
                <a:uLnTx/>
                <a:uFillTx/>
                <a:latin typeface="ヒラギノ角ゴ ProN W6"/>
                <a:sym typeface="ヒラギノ角ゴ ProN W6"/>
              </a:rPr>
              <a:t>　③学びとアクションの確定</a:t>
            </a:r>
            <a:endParaRPr kumimoji="0" lang="en-US" altLang="ja-JP" sz="2000" b="0" i="0" u="none" strike="noStrike" kern="0" cap="none" spc="0" normalizeH="0" baseline="0" noProof="0" dirty="0">
              <a:ln>
                <a:noFill/>
              </a:ln>
              <a:solidFill>
                <a:srgbClr val="37474F"/>
              </a:solidFill>
              <a:effectLst/>
              <a:uLnTx/>
              <a:uFillTx/>
              <a:latin typeface="ヒラギノ角ゴ ProN W6"/>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37474F"/>
                </a:solidFill>
                <a:effectLst/>
                <a:uLnTx/>
                <a:uFillTx/>
                <a:latin typeface="ヒラギノ角ゴ ProN W6"/>
                <a:sym typeface="ヒラギノ角ゴ ProN W6"/>
              </a:rPr>
              <a:t>　④励ましとサポート</a:t>
            </a:r>
            <a:endParaRPr kumimoji="0" lang="ja-JP" altLang="en-US" sz="2400" b="0" i="0" u="none" strike="noStrike" kern="0" cap="none" spc="0" normalizeH="0" baseline="0" noProof="0" dirty="0">
              <a:ln>
                <a:noFill/>
              </a:ln>
              <a:solidFill>
                <a:srgbClr val="37474F"/>
              </a:solidFill>
              <a:effectLst/>
              <a:uLnTx/>
              <a:uFillTx/>
              <a:latin typeface="ヒラギノ角ゴ ProN W6"/>
              <a:sym typeface="ヒラギノ角ゴ ProN W6"/>
            </a:endParaRPr>
          </a:p>
        </p:txBody>
      </p:sp>
    </p:spTree>
    <p:extLst>
      <p:ext uri="{BB962C8B-B14F-4D97-AF65-F5344CB8AC3E}">
        <p14:creationId xmlns:p14="http://schemas.microsoft.com/office/powerpoint/2010/main" val="427367762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四角形"/>
          <p:cNvSpPr/>
          <p:nvPr/>
        </p:nvSpPr>
        <p:spPr>
          <a:xfrm>
            <a:off x="-1" y="-4234"/>
            <a:ext cx="13004801" cy="1270001"/>
          </a:xfrm>
          <a:prstGeom prst="rect">
            <a:avLst/>
          </a:prstGeom>
          <a:solidFill>
            <a:srgbClr val="55BBB3"/>
          </a:solidFill>
          <a:ln w="12700">
            <a:miter lim="400000"/>
          </a:ln>
        </p:spPr>
        <p:txBody>
          <a:bodyPr lIns="50800" tIns="50800" rIns="50800" bIns="50800" anchor="ctr"/>
          <a:lstStyle/>
          <a:p>
            <a:pPr marL="0" marR="0" lvl="0" indent="0" algn="ctr" defTabSz="584200" rtl="0" eaLnBrk="1" fontAlgn="auto" latinLnBrk="0" hangingPunct="0">
              <a:lnSpc>
                <a:spcPct val="100000"/>
              </a:lnSpc>
              <a:spcBef>
                <a:spcPts val="0"/>
              </a:spcBef>
              <a:spcAft>
                <a:spcPts val="0"/>
              </a:spcAft>
              <a:buClrTx/>
              <a:buSzTx/>
              <a:buFontTx/>
              <a:buNone/>
              <a:tabLst/>
              <a:defRPr sz="2200">
                <a:solidFill>
                  <a:srgbClr val="0BBEB4"/>
                </a:solidFill>
                <a:latin typeface="+mn-lt"/>
                <a:ea typeface="+mn-ea"/>
                <a:cs typeface="+mn-cs"/>
                <a:sym typeface="ヒラギノ角ゴ ProN W3"/>
              </a:defRPr>
            </a:pPr>
            <a:endParaRPr kumimoji="0" sz="2200" b="0" i="0" u="none" strike="noStrike" kern="0" cap="none" spc="0" normalizeH="0" baseline="0" noProof="0">
              <a:ln>
                <a:noFill/>
              </a:ln>
              <a:solidFill>
                <a:srgbClr val="0BBEB4"/>
              </a:solidFill>
              <a:effectLst/>
              <a:uLnTx/>
              <a:uFillTx/>
              <a:latin typeface="ヒラギノ角ゴ ProN W3"/>
              <a:sym typeface="ヒラギノ角ゴ ProN W3"/>
            </a:endParaRPr>
          </a:p>
        </p:txBody>
      </p:sp>
      <p:sp>
        <p:nvSpPr>
          <p:cNvPr id="150" name="目次"/>
          <p:cNvSpPr txBox="1"/>
          <p:nvPr/>
        </p:nvSpPr>
        <p:spPr>
          <a:xfrm>
            <a:off x="561897" y="364027"/>
            <a:ext cx="694063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2800">
                <a:solidFill>
                  <a:srgbClr val="FFFFFF"/>
                </a:solidFill>
              </a:defRPr>
            </a:lvl1p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FFFFFF"/>
                </a:solidFill>
                <a:effectLst/>
                <a:uLnTx/>
                <a:uFillTx/>
                <a:latin typeface="ヒラギノ角ゴ ProN W6"/>
                <a:sym typeface="ヒラギノ角ゴ ProN W6"/>
              </a:rPr>
              <a:t>コミュニケーションのポイント②</a:t>
            </a:r>
            <a:endParaRPr kumimoji="0" sz="2800" b="0" i="0" u="none" strike="noStrike" kern="0" cap="none" spc="0" normalizeH="0" baseline="0" noProof="0" dirty="0">
              <a:ln>
                <a:noFill/>
              </a:ln>
              <a:solidFill>
                <a:srgbClr val="FFFFFF"/>
              </a:solidFill>
              <a:effectLst/>
              <a:uLnTx/>
              <a:uFillTx/>
              <a:latin typeface="ヒラギノ角ゴ ProN W6"/>
              <a:sym typeface="ヒラギノ角ゴ ProN W6"/>
            </a:endParaRPr>
          </a:p>
        </p:txBody>
      </p:sp>
      <p:sp>
        <p:nvSpPr>
          <p:cNvPr id="151" name="Footer Placeholder 9"/>
          <p:cNvSpPr txBox="1"/>
          <p:nvPr/>
        </p:nvSpPr>
        <p:spPr>
          <a:xfrm>
            <a:off x="3564115" y="9031677"/>
            <a:ext cx="5876570"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914400">
              <a:defRPr sz="1200">
                <a:solidFill>
                  <a:srgbClr val="888888"/>
                </a:solidFill>
                <a:latin typeface="Helvetica"/>
                <a:ea typeface="Helvetica"/>
                <a:cs typeface="Helvetica"/>
                <a:sym typeface="Helvetica"/>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888888"/>
                </a:solidFill>
                <a:effectLst/>
                <a:uLnTx/>
                <a:uFillTx/>
                <a:latin typeface="Helvetica"/>
                <a:cs typeface="Helvetica"/>
                <a:sym typeface="Helvetica"/>
              </a:rPr>
              <a:t>Copyright © Human Capital Technology Co., Ltd. All rights reserved.</a:t>
            </a:r>
          </a:p>
        </p:txBody>
      </p:sp>
      <p:sp>
        <p:nvSpPr>
          <p:cNvPr id="152" name="スライド番号"/>
          <p:cNvSpPr txBox="1">
            <a:spLocks noGrp="1"/>
          </p:cNvSpPr>
          <p:nvPr>
            <p:ph type="sldNum" sz="quarter" idx="2"/>
          </p:nvPr>
        </p:nvSpPr>
        <p:spPr>
          <a:xfrm>
            <a:off x="11614232" y="8968177"/>
            <a:ext cx="768428" cy="3291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pPr marL="0" marR="0" lvl="0" indent="0" algn="r" defTabSz="1300480" rtl="0" eaLnBrk="1" fontAlgn="auto" latinLnBrk="0" hangingPunct="0">
              <a:lnSpc>
                <a:spcPct val="100000"/>
              </a:lnSpc>
              <a:spcBef>
                <a:spcPts val="0"/>
              </a:spcBef>
              <a:spcAft>
                <a:spcPts val="0"/>
              </a:spcAft>
              <a:buClrTx/>
              <a:buSzTx/>
              <a:buFontTx/>
              <a:buNone/>
              <a:tabLst/>
              <a:defRPr/>
            </a:pPr>
            <a:fld id="{86CB4B4D-7CA3-9044-876B-883B54F8677D}" type="slidenum">
              <a:rPr kumimoji="0" sz="1600" b="0" i="0" u="none" strike="noStrike" kern="0" cap="none" spc="0" normalizeH="0" baseline="0" noProof="0">
                <a:ln>
                  <a:noFill/>
                </a:ln>
                <a:solidFill>
                  <a:srgbClr val="37474F"/>
                </a:solidFill>
                <a:effectLst/>
                <a:uLnTx/>
                <a:uFillTx/>
                <a:latin typeface="Calibri"/>
                <a:cs typeface="Calibri"/>
                <a:sym typeface="Calibri"/>
              </a:rPr>
              <a:pPr marL="0" marR="0" lvl="0" indent="0" algn="r" defTabSz="1300480" rtl="0" eaLnBrk="1" fontAlgn="auto" latinLnBrk="0" hangingPunct="0">
                <a:lnSpc>
                  <a:spcPct val="100000"/>
                </a:lnSpc>
                <a:spcBef>
                  <a:spcPts val="0"/>
                </a:spcBef>
                <a:spcAft>
                  <a:spcPts val="0"/>
                </a:spcAft>
                <a:buClrTx/>
                <a:buSzTx/>
                <a:buFontTx/>
                <a:buNone/>
                <a:tabLst/>
                <a:defRPr/>
              </a:pPr>
              <a:t>33</a:t>
            </a:fld>
            <a:endParaRPr kumimoji="0" sz="1600" b="0" i="0" u="none" strike="noStrike" kern="0" cap="none" spc="0" normalizeH="0" baseline="0" noProof="0">
              <a:ln>
                <a:noFill/>
              </a:ln>
              <a:solidFill>
                <a:srgbClr val="37474F"/>
              </a:solidFill>
              <a:effectLst/>
              <a:uLnTx/>
              <a:uFillTx/>
              <a:latin typeface="Calibri"/>
              <a:cs typeface="Calibri"/>
              <a:sym typeface="Calibri"/>
            </a:endParaRPr>
          </a:p>
        </p:txBody>
      </p:sp>
      <p:pic>
        <p:nvPicPr>
          <p:cNvPr id="153"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10390270" y="329538"/>
            <a:ext cx="2423268" cy="602508"/>
          </a:xfrm>
          <a:prstGeom prst="rect">
            <a:avLst/>
          </a:prstGeom>
          <a:ln w="12700">
            <a:miter lim="400000"/>
          </a:ln>
        </p:spPr>
      </p:pic>
      <p:grpSp>
        <p:nvGrpSpPr>
          <p:cNvPr id="2" name="グループ化 1">
            <a:extLst>
              <a:ext uri="{FF2B5EF4-FFF2-40B4-BE49-F238E27FC236}">
                <a16:creationId xmlns:a16="http://schemas.microsoft.com/office/drawing/2014/main" id="{F0957AB8-D087-4318-8F7F-A39F3F15B9D9}"/>
              </a:ext>
            </a:extLst>
          </p:cNvPr>
          <p:cNvGrpSpPr/>
          <p:nvPr/>
        </p:nvGrpSpPr>
        <p:grpSpPr>
          <a:xfrm>
            <a:off x="1800282" y="3137778"/>
            <a:ext cx="9404233" cy="4518520"/>
            <a:chOff x="2076560" y="2483529"/>
            <a:chExt cx="8173583" cy="3627305"/>
          </a:xfrm>
        </p:grpSpPr>
        <p:sp>
          <p:nvSpPr>
            <p:cNvPr id="22" name="正方形/長方形 21">
              <a:extLst>
                <a:ext uri="{FF2B5EF4-FFF2-40B4-BE49-F238E27FC236}">
                  <a16:creationId xmlns:a16="http://schemas.microsoft.com/office/drawing/2014/main" id="{08D808EC-3377-41AF-9C87-783049D776A0}"/>
                </a:ext>
              </a:extLst>
            </p:cNvPr>
            <p:cNvSpPr/>
            <p:nvPr/>
          </p:nvSpPr>
          <p:spPr>
            <a:xfrm>
              <a:off x="2076561" y="3143192"/>
              <a:ext cx="2510205" cy="580152"/>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rgbClr val="FFFFFF"/>
                  </a:solidFill>
                  <a:effectLst/>
                  <a:uLnTx/>
                  <a:uFillTx/>
                  <a:latin typeface="ヒラギノ角ゴ ProN W3"/>
                  <a:sym typeface="ヒラギノ角ゴ ProN W6"/>
                </a:rPr>
                <a:t>オウム返し</a:t>
              </a:r>
            </a:p>
          </p:txBody>
        </p:sp>
        <p:sp>
          <p:nvSpPr>
            <p:cNvPr id="23" name="正方形/長方形 22">
              <a:extLst>
                <a:ext uri="{FF2B5EF4-FFF2-40B4-BE49-F238E27FC236}">
                  <a16:creationId xmlns:a16="http://schemas.microsoft.com/office/drawing/2014/main" id="{201B5541-EDC0-4240-B8D3-A7F2B9DF386A}"/>
                </a:ext>
              </a:extLst>
            </p:cNvPr>
            <p:cNvSpPr/>
            <p:nvPr/>
          </p:nvSpPr>
          <p:spPr>
            <a:xfrm>
              <a:off x="4884538" y="3132910"/>
              <a:ext cx="2510205" cy="580152"/>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rgbClr val="FFFFFF"/>
                  </a:solidFill>
                  <a:effectLst/>
                  <a:uLnTx/>
                  <a:uFillTx/>
                  <a:latin typeface="ヒラギノ角ゴ ProN W3"/>
                  <a:sym typeface="ヒラギノ角ゴ ProN W6"/>
                </a:rPr>
                <a:t>具体化</a:t>
              </a:r>
            </a:p>
          </p:txBody>
        </p:sp>
        <p:sp>
          <p:nvSpPr>
            <p:cNvPr id="24" name="正方形/長方形 23">
              <a:extLst>
                <a:ext uri="{FF2B5EF4-FFF2-40B4-BE49-F238E27FC236}">
                  <a16:creationId xmlns:a16="http://schemas.microsoft.com/office/drawing/2014/main" id="{780CF037-2DF9-4E73-BA30-F97362E3B258}"/>
                </a:ext>
              </a:extLst>
            </p:cNvPr>
            <p:cNvSpPr/>
            <p:nvPr/>
          </p:nvSpPr>
          <p:spPr>
            <a:xfrm>
              <a:off x="7739938" y="3143192"/>
              <a:ext cx="2510205" cy="580152"/>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rgbClr val="FFFFFF"/>
                  </a:solidFill>
                  <a:effectLst/>
                  <a:uLnTx/>
                  <a:uFillTx/>
                  <a:latin typeface="ヒラギノ角ゴ ProN W3"/>
                  <a:sym typeface="ヒラギノ角ゴ ProN W6"/>
                </a:rPr>
                <a:t>ニュートラルな</a:t>
              </a:r>
              <a:endParaRPr kumimoji="1" lang="en-US" altLang="ja-JP" sz="2400" b="0" i="0" u="none" strike="noStrike" kern="0" cap="none" spc="0" normalizeH="0" baseline="0" noProof="0" dirty="0">
                <a:ln>
                  <a:noFill/>
                </a:ln>
                <a:solidFill>
                  <a:srgbClr val="FFFFFF"/>
                </a:solidFill>
                <a:effectLst/>
                <a:uLnTx/>
                <a:uFillTx/>
                <a:latin typeface="ヒラギノ角ゴ ProN W3"/>
                <a:sym typeface="ヒラギノ角ゴ ProN W6"/>
              </a:endParaRPr>
            </a:p>
            <a:p>
              <a:pPr marL="0" marR="0" lvl="0" indent="0" algn="ctr" defTabSz="584200" rtl="0" eaLnBrk="1" fontAlgn="auto" latinLnBrk="0" hangingPunct="0">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rgbClr val="FFFFFF"/>
                  </a:solidFill>
                  <a:effectLst/>
                  <a:uLnTx/>
                  <a:uFillTx/>
                  <a:latin typeface="ヒラギノ角ゴ ProN W3"/>
                  <a:sym typeface="ヒラギノ角ゴ ProN W6"/>
                </a:rPr>
                <a:t>スタンス</a:t>
              </a:r>
            </a:p>
          </p:txBody>
        </p:sp>
        <p:sp>
          <p:nvSpPr>
            <p:cNvPr id="25" name="正方形/長方形 24">
              <a:extLst>
                <a:ext uri="{FF2B5EF4-FFF2-40B4-BE49-F238E27FC236}">
                  <a16:creationId xmlns:a16="http://schemas.microsoft.com/office/drawing/2014/main" id="{A8B483FC-1EF2-4D9C-8B96-87C788E87509}"/>
                </a:ext>
              </a:extLst>
            </p:cNvPr>
            <p:cNvSpPr/>
            <p:nvPr/>
          </p:nvSpPr>
          <p:spPr>
            <a:xfrm>
              <a:off x="2076560" y="3713063"/>
              <a:ext cx="2510205" cy="23977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37474F"/>
                  </a:solidFill>
                  <a:effectLst/>
                  <a:uLnTx/>
                  <a:uFillTx/>
                  <a:latin typeface="ヒラギノ角ゴ ProN W3"/>
                  <a:sym typeface="ヒラギノ角ゴ ProN W6"/>
                </a:rPr>
                <a:t>相手の言葉をそのまま問い返す手法。自分の言葉を知覚させることで、その裏にある考えを引き出すために有効。</a:t>
              </a:r>
              <a:endParaRPr kumimoji="1" lang="en-US" altLang="ja-JP" sz="2000" b="0" i="0" u="none" strike="noStrike" kern="0" cap="none" spc="0" normalizeH="0" baseline="0" noProof="0" dirty="0">
                <a:ln>
                  <a:noFill/>
                </a:ln>
                <a:solidFill>
                  <a:srgbClr val="37474F"/>
                </a:solidFill>
                <a:effectLst/>
                <a:uLnTx/>
                <a:uFillTx/>
                <a:latin typeface="ヒラギノ角ゴ ProN W3"/>
                <a:sym typeface="ヒラギノ角ゴ ProN W6"/>
              </a:endParaRPr>
            </a:p>
          </p:txBody>
        </p:sp>
        <p:sp>
          <p:nvSpPr>
            <p:cNvPr id="28" name="正方形/長方形 27">
              <a:extLst>
                <a:ext uri="{FF2B5EF4-FFF2-40B4-BE49-F238E27FC236}">
                  <a16:creationId xmlns:a16="http://schemas.microsoft.com/office/drawing/2014/main" id="{8C9E0974-2919-42A1-A5F3-B2ACE6FE44CB}"/>
                </a:ext>
              </a:extLst>
            </p:cNvPr>
            <p:cNvSpPr/>
            <p:nvPr/>
          </p:nvSpPr>
          <p:spPr>
            <a:xfrm>
              <a:off x="4884538" y="3713063"/>
              <a:ext cx="2510205" cy="23977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37474F"/>
                  </a:solidFill>
                  <a:effectLst/>
                  <a:uLnTx/>
                  <a:uFillTx/>
                  <a:latin typeface="ヒラギノ角ゴ ProN W3"/>
                  <a:sym typeface="ヒラギノ角ゴ ProN W6"/>
                </a:rPr>
                <a:t>上司が知りたいことではなく、部下（社員）のテーマに対してあえて投げかけることで、思考を整理する。</a:t>
              </a:r>
              <a:endParaRPr kumimoji="1" lang="en-US" altLang="ja-JP" sz="2000" b="0" i="0" u="none" strike="noStrike" kern="0" cap="none" spc="0" normalizeH="0" baseline="0" noProof="0" dirty="0">
                <a:ln>
                  <a:noFill/>
                </a:ln>
                <a:solidFill>
                  <a:srgbClr val="37474F"/>
                </a:solidFill>
                <a:effectLst/>
                <a:uLnTx/>
                <a:uFillTx/>
                <a:latin typeface="ヒラギノ角ゴ ProN W3"/>
                <a:sym typeface="ヒラギノ角ゴ ProN W6"/>
              </a:endParaRPr>
            </a:p>
            <a:p>
              <a:pPr marL="0" marR="0" lvl="0" indent="0" algn="ctr" defTabSz="584200" rtl="0" eaLnBrk="1" fontAlgn="auto" latinLnBrk="0" hangingPunct="0">
                <a:lnSpc>
                  <a:spcPct val="100000"/>
                </a:lnSpc>
                <a:spcBef>
                  <a:spcPts val="0"/>
                </a:spcBef>
                <a:spcAft>
                  <a:spcPts val="0"/>
                </a:spcAft>
                <a:buClrTx/>
                <a:buSzTx/>
                <a:buFontTx/>
                <a:buNone/>
                <a:tabLst/>
                <a:defRPr/>
              </a:pPr>
              <a:endParaRPr kumimoji="1" lang="en-US" altLang="ja-JP" sz="2000" b="0" i="0" u="none" strike="noStrike" kern="0" cap="none" spc="0" normalizeH="0" baseline="0" noProof="0" dirty="0">
                <a:ln>
                  <a:noFill/>
                </a:ln>
                <a:solidFill>
                  <a:srgbClr val="37474F"/>
                </a:solidFill>
                <a:effectLst/>
                <a:uLnTx/>
                <a:uFillTx/>
                <a:latin typeface="ヒラギノ角ゴ ProN W3"/>
                <a:sym typeface="ヒラギノ角ゴ ProN W6"/>
              </a:endParaRPr>
            </a:p>
            <a:p>
              <a:pPr marL="0" marR="0" lvl="0" indent="0" algn="ctr" defTabSz="584200" rtl="0" eaLnBrk="1" fontAlgn="auto" latinLnBrk="0" hangingPunct="0">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rgbClr val="37474F"/>
                  </a:solidFill>
                  <a:effectLst/>
                  <a:uLnTx/>
                  <a:uFillTx/>
                  <a:latin typeface="ヒラギノ角ゴ ProN W3"/>
                  <a:sym typeface="ヒラギノ角ゴ ProN W6"/>
                </a:rPr>
                <a:t>ex</a:t>
              </a:r>
              <a:r>
                <a:rPr kumimoji="1" lang="ja-JP" altLang="en-US" sz="2000" b="0" i="0" u="none" strike="noStrike" kern="0" cap="none" spc="0" normalizeH="0" baseline="0" noProof="0" dirty="0">
                  <a:ln>
                    <a:noFill/>
                  </a:ln>
                  <a:solidFill>
                    <a:srgbClr val="37474F"/>
                  </a:solidFill>
                  <a:effectLst/>
                  <a:uLnTx/>
                  <a:uFillTx/>
                  <a:latin typeface="ヒラギノ角ゴ ProN W3"/>
                  <a:sym typeface="ヒラギノ角ゴ ProN W6"/>
                </a:rPr>
                <a:t>「少し具体的に聞いてもいいですか？」</a:t>
              </a:r>
              <a:endParaRPr kumimoji="1" lang="en-US" altLang="ja-JP" sz="2000" b="0" i="0" u="none" strike="noStrike" kern="0" cap="none" spc="0" normalizeH="0" baseline="0" noProof="0" dirty="0">
                <a:ln>
                  <a:noFill/>
                </a:ln>
                <a:solidFill>
                  <a:srgbClr val="37474F"/>
                </a:solidFill>
                <a:effectLst/>
                <a:uLnTx/>
                <a:uFillTx/>
                <a:latin typeface="ヒラギノ角ゴ ProN W3"/>
                <a:sym typeface="ヒラギノ角ゴ ProN W6"/>
              </a:endParaRPr>
            </a:p>
            <a:p>
              <a:pPr marL="0" marR="0" lvl="0" indent="0" algn="ctr" defTabSz="584200" rtl="0" eaLnBrk="1" fontAlgn="auto" latinLnBrk="0" hangingPunct="0">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37474F"/>
                  </a:solidFill>
                  <a:effectLst/>
                  <a:uLnTx/>
                  <a:uFillTx/>
                  <a:latin typeface="ヒラギノ角ゴ ProN W3"/>
                  <a:sym typeface="ヒラギノ角ゴ ProN W6"/>
                </a:rPr>
                <a:t>「というと？」など</a:t>
              </a:r>
            </a:p>
          </p:txBody>
        </p:sp>
        <p:sp>
          <p:nvSpPr>
            <p:cNvPr id="29" name="正方形/長方形 28">
              <a:extLst>
                <a:ext uri="{FF2B5EF4-FFF2-40B4-BE49-F238E27FC236}">
                  <a16:creationId xmlns:a16="http://schemas.microsoft.com/office/drawing/2014/main" id="{14E4F4BE-FB88-4123-B8C8-4A4D42426CFC}"/>
                </a:ext>
              </a:extLst>
            </p:cNvPr>
            <p:cNvSpPr/>
            <p:nvPr/>
          </p:nvSpPr>
          <p:spPr>
            <a:xfrm>
              <a:off x="7739938" y="3713062"/>
              <a:ext cx="2510205" cy="23977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37474F"/>
                  </a:solidFill>
                  <a:effectLst/>
                  <a:uLnTx/>
                  <a:uFillTx/>
                  <a:latin typeface="ヒラギノ角ゴ ProN W3"/>
                  <a:sym typeface="ヒラギノ角ゴ ProN W6"/>
                </a:rPr>
                <a:t>むやみにスタンスをとり、肯定</a:t>
              </a:r>
              <a:r>
                <a:rPr kumimoji="1" lang="en-US" altLang="ja-JP" sz="2000" b="0" i="0" u="none" strike="noStrike" kern="0" cap="none" spc="0" normalizeH="0" baseline="0" noProof="0" dirty="0">
                  <a:ln>
                    <a:noFill/>
                  </a:ln>
                  <a:solidFill>
                    <a:srgbClr val="37474F"/>
                  </a:solidFill>
                  <a:effectLst/>
                  <a:uLnTx/>
                  <a:uFillTx/>
                  <a:latin typeface="ヒラギノ角ゴ ProN W3"/>
                  <a:sym typeface="ヒラギノ角ゴ ProN W6"/>
                </a:rPr>
                <a:t>/</a:t>
              </a:r>
              <a:r>
                <a:rPr kumimoji="1" lang="ja-JP" altLang="en-US" sz="2000" b="0" i="0" u="none" strike="noStrike" kern="0" cap="none" spc="0" normalizeH="0" baseline="0" noProof="0" dirty="0">
                  <a:ln>
                    <a:noFill/>
                  </a:ln>
                  <a:solidFill>
                    <a:srgbClr val="37474F"/>
                  </a:solidFill>
                  <a:effectLst/>
                  <a:uLnTx/>
                  <a:uFillTx/>
                  <a:latin typeface="ヒラギノ角ゴ ProN W3"/>
                  <a:sym typeface="ヒラギノ角ゴ ProN W6"/>
                </a:rPr>
                <a:t>否定するのではなく、ニュートラルなスタンスで対話する。</a:t>
              </a:r>
              <a:endParaRPr kumimoji="1" lang="en-US" altLang="ja-JP" sz="2000" b="0" i="0" u="none" strike="noStrike" kern="0" cap="none" spc="0" normalizeH="0" baseline="0" noProof="0" dirty="0">
                <a:ln>
                  <a:noFill/>
                </a:ln>
                <a:solidFill>
                  <a:srgbClr val="37474F"/>
                </a:solidFill>
                <a:effectLst/>
                <a:uLnTx/>
                <a:uFillTx/>
                <a:latin typeface="ヒラギノ角ゴ ProN W3"/>
                <a:sym typeface="ヒラギノ角ゴ ProN W6"/>
              </a:endParaRPr>
            </a:p>
            <a:p>
              <a:pPr marL="0" marR="0" lvl="0" indent="0" algn="ctr" defTabSz="584200" rtl="0" eaLnBrk="1" fontAlgn="auto" latinLnBrk="0" hangingPunct="0">
                <a:lnSpc>
                  <a:spcPct val="100000"/>
                </a:lnSpc>
                <a:spcBef>
                  <a:spcPts val="0"/>
                </a:spcBef>
                <a:spcAft>
                  <a:spcPts val="0"/>
                </a:spcAft>
                <a:buClrTx/>
                <a:buSzTx/>
                <a:buFontTx/>
                <a:buNone/>
                <a:tabLst/>
                <a:defRPr/>
              </a:pPr>
              <a:endParaRPr kumimoji="1" lang="en-US" altLang="ja-JP" sz="2000" b="0" i="0" u="none" strike="noStrike" kern="0" cap="none" spc="0" normalizeH="0" baseline="0" noProof="0" dirty="0">
                <a:ln>
                  <a:noFill/>
                </a:ln>
                <a:solidFill>
                  <a:srgbClr val="37474F"/>
                </a:solidFill>
                <a:effectLst/>
                <a:uLnTx/>
                <a:uFillTx/>
                <a:latin typeface="ヒラギノ角ゴ ProN W3"/>
                <a:sym typeface="ヒラギノ角ゴ ProN W6"/>
              </a:endParaRPr>
            </a:p>
            <a:p>
              <a:pPr marL="0" marR="0" lvl="0" indent="0" algn="ctr" defTabSz="584200" rtl="0" eaLnBrk="1" fontAlgn="auto" latinLnBrk="0" hangingPunct="0">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rgbClr val="37474F"/>
                  </a:solidFill>
                  <a:effectLst/>
                  <a:uLnTx/>
                  <a:uFillTx/>
                  <a:latin typeface="ヒラギノ角ゴ ProN W3"/>
                  <a:sym typeface="ヒラギノ角ゴ ProN W6"/>
                </a:rPr>
                <a:t>ex</a:t>
              </a:r>
              <a:r>
                <a:rPr kumimoji="1" lang="ja-JP" altLang="en-US" sz="2000" b="0" i="0" u="none" strike="noStrike" kern="0" cap="none" spc="0" normalizeH="0" baseline="0" noProof="0" dirty="0">
                  <a:ln>
                    <a:noFill/>
                  </a:ln>
                  <a:solidFill>
                    <a:srgbClr val="37474F"/>
                  </a:solidFill>
                  <a:effectLst/>
                  <a:uLnTx/>
                  <a:uFillTx/>
                  <a:latin typeface="ヒラギノ角ゴ ProN W3"/>
                  <a:sym typeface="ヒラギノ角ゴ ProN W6"/>
                </a:rPr>
                <a:t>「なるほど」、</a:t>
              </a:r>
              <a:endParaRPr kumimoji="1" lang="en-US" altLang="ja-JP" sz="2000" b="0" i="0" u="none" strike="noStrike" kern="0" cap="none" spc="0" normalizeH="0" baseline="0" noProof="0" dirty="0">
                <a:ln>
                  <a:noFill/>
                </a:ln>
                <a:solidFill>
                  <a:srgbClr val="37474F"/>
                </a:solidFill>
                <a:effectLst/>
                <a:uLnTx/>
                <a:uFillTx/>
                <a:latin typeface="ヒラギノ角ゴ ProN W3"/>
                <a:sym typeface="ヒラギノ角ゴ ProN W6"/>
              </a:endParaRPr>
            </a:p>
            <a:p>
              <a:pPr marL="0" marR="0" lvl="0" indent="0" algn="ctr" defTabSz="584200" rtl="0" eaLnBrk="1" fontAlgn="auto" latinLnBrk="0" hangingPunct="0">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37474F"/>
                  </a:solidFill>
                  <a:effectLst/>
                  <a:uLnTx/>
                  <a:uFillTx/>
                  <a:latin typeface="ヒラギノ角ゴ ProN W3"/>
                  <a:sym typeface="ヒラギノ角ゴ ProN W6"/>
                </a:rPr>
                <a:t>あえて沈黙する</a:t>
              </a:r>
              <a:endParaRPr kumimoji="1" lang="en-US" altLang="ja-JP" sz="2000" b="0" i="0" u="none" strike="noStrike" kern="0" cap="none" spc="0" normalizeH="0" baseline="0" noProof="0" dirty="0">
                <a:ln>
                  <a:noFill/>
                </a:ln>
                <a:solidFill>
                  <a:srgbClr val="37474F"/>
                </a:solidFill>
                <a:effectLst/>
                <a:uLnTx/>
                <a:uFillTx/>
                <a:latin typeface="ヒラギノ角ゴ ProN W3"/>
                <a:sym typeface="ヒラギノ角ゴ ProN W6"/>
              </a:endParaRPr>
            </a:p>
            <a:p>
              <a:pPr marL="0" marR="0" lvl="0" indent="0" algn="ctr" defTabSz="584200" rtl="0" eaLnBrk="1" fontAlgn="auto" latinLnBrk="0" hangingPunct="0">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37474F"/>
                  </a:solidFill>
                  <a:effectLst/>
                  <a:uLnTx/>
                  <a:uFillTx/>
                  <a:latin typeface="ヒラギノ角ゴ ProN W3"/>
                  <a:sym typeface="ヒラギノ角ゴ ProN W6"/>
                </a:rPr>
                <a:t>など</a:t>
              </a:r>
            </a:p>
          </p:txBody>
        </p:sp>
        <p:sp>
          <p:nvSpPr>
            <p:cNvPr id="30" name="正方形/長方形 29">
              <a:extLst>
                <a:ext uri="{FF2B5EF4-FFF2-40B4-BE49-F238E27FC236}">
                  <a16:creationId xmlns:a16="http://schemas.microsoft.com/office/drawing/2014/main" id="{E1A298F3-EBA1-4DC7-8340-534C844C4F80}"/>
                </a:ext>
              </a:extLst>
            </p:cNvPr>
            <p:cNvSpPr/>
            <p:nvPr/>
          </p:nvSpPr>
          <p:spPr>
            <a:xfrm>
              <a:off x="2076561" y="2483529"/>
              <a:ext cx="8173582" cy="482138"/>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rgbClr val="FFFFFF"/>
                  </a:solidFill>
                  <a:effectLst/>
                  <a:uLnTx/>
                  <a:uFillTx/>
                  <a:latin typeface="ヒラギノ角ゴ ProN W3"/>
                  <a:sym typeface="ヒラギノ角ゴ ProN W6"/>
                </a:rPr>
                <a:t>基本的には「傾聴」スタンス</a:t>
              </a:r>
            </a:p>
          </p:txBody>
        </p:sp>
      </p:grpSp>
      <p:sp>
        <p:nvSpPr>
          <p:cNvPr id="31" name="テキスト ボックス 14">
            <a:extLst>
              <a:ext uri="{FF2B5EF4-FFF2-40B4-BE49-F238E27FC236}">
                <a16:creationId xmlns:a16="http://schemas.microsoft.com/office/drawing/2014/main" id="{399F26E2-4956-414E-8A80-810CB75F9078}"/>
              </a:ext>
            </a:extLst>
          </p:cNvPr>
          <p:cNvSpPr txBox="1"/>
          <p:nvPr/>
        </p:nvSpPr>
        <p:spPr>
          <a:xfrm>
            <a:off x="1082044" y="1806250"/>
            <a:ext cx="10840710" cy="830997"/>
          </a:xfrm>
          <a:prstGeom prst="rect">
            <a:avLst/>
          </a:prstGeom>
          <a:noFill/>
        </p:spPr>
        <p:txBody>
          <a:bodyPr wrap="square" rtlCol="0" anchor="t">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面談者がメインで話したり、恣意的に話題をコントロールするのではなく、</a:t>
            </a:r>
            <a:endParaRPr kumimoji="0" lang="en-US" altLang="ja-JP" sz="2400" b="0"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endParaRPr>
          </a:p>
          <a:p>
            <a:pPr marL="0" marR="0" lvl="0" indent="0" algn="ctr" defTabSz="584200" rtl="0" eaLnBrk="1" fontAlgn="auto" latinLnBrk="0" hangingPunct="0">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部下（社員）の話を傾聴することが重要</a:t>
            </a:r>
            <a:endParaRPr kumimoji="0" lang="en-US" altLang="ja-JP" sz="2400" b="0" i="0" u="none" strike="noStrike" kern="0" cap="none" spc="0" normalizeH="0" baseline="0" noProof="0" dirty="0">
              <a:ln>
                <a:noFill/>
              </a:ln>
              <a:solidFill>
                <a:srgbClr val="D81B60"/>
              </a:solidFill>
              <a:effectLst/>
              <a:uLnTx/>
              <a:uFillTx/>
              <a:latin typeface="ヒラギノ角ゴ ProN W3"/>
              <a:ea typeface="+mn-ea"/>
              <a:cs typeface="HGMaruGothicMPRO" charset="-128"/>
              <a:sym typeface="ヒラギノ角ゴ ProN W6"/>
            </a:endParaRPr>
          </a:p>
        </p:txBody>
      </p:sp>
    </p:spTree>
    <p:extLst>
      <p:ext uri="{BB962C8B-B14F-4D97-AF65-F5344CB8AC3E}">
        <p14:creationId xmlns:p14="http://schemas.microsoft.com/office/powerpoint/2010/main" val="31761780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四角形"/>
          <p:cNvSpPr/>
          <p:nvPr/>
        </p:nvSpPr>
        <p:spPr>
          <a:xfrm>
            <a:off x="-1" y="-4234"/>
            <a:ext cx="13004801" cy="1270001"/>
          </a:xfrm>
          <a:prstGeom prst="rect">
            <a:avLst/>
          </a:prstGeom>
          <a:solidFill>
            <a:srgbClr val="55BBB3"/>
          </a:solidFill>
          <a:ln w="12700">
            <a:miter lim="400000"/>
          </a:ln>
        </p:spPr>
        <p:txBody>
          <a:bodyPr lIns="50800" tIns="50800" rIns="50800" bIns="50800" anchor="ctr"/>
          <a:lstStyle/>
          <a:p>
            <a:pPr marL="0" marR="0" lvl="0" indent="0" algn="ctr" defTabSz="584200" rtl="0" eaLnBrk="1" fontAlgn="auto" latinLnBrk="0" hangingPunct="0">
              <a:lnSpc>
                <a:spcPct val="100000"/>
              </a:lnSpc>
              <a:spcBef>
                <a:spcPts val="0"/>
              </a:spcBef>
              <a:spcAft>
                <a:spcPts val="0"/>
              </a:spcAft>
              <a:buClrTx/>
              <a:buSzTx/>
              <a:buFontTx/>
              <a:buNone/>
              <a:tabLst/>
              <a:defRPr sz="2200">
                <a:solidFill>
                  <a:srgbClr val="0BBEB4"/>
                </a:solidFill>
                <a:latin typeface="+mn-lt"/>
                <a:ea typeface="+mn-ea"/>
                <a:cs typeface="+mn-cs"/>
                <a:sym typeface="ヒラギノ角ゴ ProN W3"/>
              </a:defRPr>
            </a:pPr>
            <a:endParaRPr kumimoji="0" sz="2200" b="0" i="0" u="none" strike="noStrike" kern="0" cap="none" spc="0" normalizeH="0" baseline="0" noProof="0">
              <a:ln>
                <a:noFill/>
              </a:ln>
              <a:solidFill>
                <a:srgbClr val="0BBEB4"/>
              </a:solidFill>
              <a:effectLst/>
              <a:uLnTx/>
              <a:uFillTx/>
              <a:latin typeface="ヒラギノ角ゴ ProN W3"/>
              <a:sym typeface="ヒラギノ角ゴ ProN W3"/>
            </a:endParaRPr>
          </a:p>
        </p:txBody>
      </p:sp>
      <p:sp>
        <p:nvSpPr>
          <p:cNvPr id="150" name="目次"/>
          <p:cNvSpPr txBox="1"/>
          <p:nvPr/>
        </p:nvSpPr>
        <p:spPr>
          <a:xfrm>
            <a:off x="561897" y="364027"/>
            <a:ext cx="694063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2800">
                <a:solidFill>
                  <a:srgbClr val="FFFFFF"/>
                </a:solidFill>
              </a:defRPr>
            </a:lvl1p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FFFFFF"/>
                </a:solidFill>
                <a:effectLst/>
                <a:uLnTx/>
                <a:uFillTx/>
                <a:latin typeface="ヒラギノ角ゴ ProN W6"/>
                <a:sym typeface="ヒラギノ角ゴ ProN W6"/>
              </a:rPr>
              <a:t>コミュニケーションのポイント③</a:t>
            </a:r>
            <a:endParaRPr kumimoji="0" sz="2800" b="0" i="0" u="none" strike="noStrike" kern="0" cap="none" spc="0" normalizeH="0" baseline="0" noProof="0" dirty="0">
              <a:ln>
                <a:noFill/>
              </a:ln>
              <a:solidFill>
                <a:srgbClr val="FFFFFF"/>
              </a:solidFill>
              <a:effectLst/>
              <a:uLnTx/>
              <a:uFillTx/>
              <a:latin typeface="ヒラギノ角ゴ ProN W6"/>
              <a:sym typeface="ヒラギノ角ゴ ProN W6"/>
            </a:endParaRPr>
          </a:p>
        </p:txBody>
      </p:sp>
      <p:sp>
        <p:nvSpPr>
          <p:cNvPr id="151" name="Footer Placeholder 9"/>
          <p:cNvSpPr txBox="1"/>
          <p:nvPr/>
        </p:nvSpPr>
        <p:spPr>
          <a:xfrm>
            <a:off x="3564115" y="9031677"/>
            <a:ext cx="5876570"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914400">
              <a:defRPr sz="1200">
                <a:solidFill>
                  <a:srgbClr val="888888"/>
                </a:solidFill>
                <a:latin typeface="Helvetica"/>
                <a:ea typeface="Helvetica"/>
                <a:cs typeface="Helvetica"/>
                <a:sym typeface="Helvetica"/>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888888"/>
                </a:solidFill>
                <a:effectLst/>
                <a:uLnTx/>
                <a:uFillTx/>
                <a:latin typeface="Helvetica"/>
                <a:cs typeface="Helvetica"/>
                <a:sym typeface="Helvetica"/>
              </a:rPr>
              <a:t>Copyright © Human Capital Technology Co., Ltd. All rights reserved.</a:t>
            </a:r>
          </a:p>
        </p:txBody>
      </p:sp>
      <p:sp>
        <p:nvSpPr>
          <p:cNvPr id="152" name="スライド番号"/>
          <p:cNvSpPr txBox="1">
            <a:spLocks noGrp="1"/>
          </p:cNvSpPr>
          <p:nvPr>
            <p:ph type="sldNum" sz="quarter" idx="2"/>
          </p:nvPr>
        </p:nvSpPr>
        <p:spPr>
          <a:xfrm>
            <a:off x="11614232" y="8968177"/>
            <a:ext cx="768428" cy="3291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pPr marL="0" marR="0" lvl="0" indent="0" algn="r" defTabSz="1300480" rtl="0" eaLnBrk="1" fontAlgn="auto" latinLnBrk="0" hangingPunct="0">
              <a:lnSpc>
                <a:spcPct val="100000"/>
              </a:lnSpc>
              <a:spcBef>
                <a:spcPts val="0"/>
              </a:spcBef>
              <a:spcAft>
                <a:spcPts val="0"/>
              </a:spcAft>
              <a:buClrTx/>
              <a:buSzTx/>
              <a:buFontTx/>
              <a:buNone/>
              <a:tabLst/>
              <a:defRPr/>
            </a:pPr>
            <a:fld id="{86CB4B4D-7CA3-9044-876B-883B54F8677D}" type="slidenum">
              <a:rPr kumimoji="0" sz="1600" b="0" i="0" u="none" strike="noStrike" kern="0" cap="none" spc="0" normalizeH="0" baseline="0" noProof="0">
                <a:ln>
                  <a:noFill/>
                </a:ln>
                <a:solidFill>
                  <a:srgbClr val="37474F"/>
                </a:solidFill>
                <a:effectLst/>
                <a:uLnTx/>
                <a:uFillTx/>
                <a:latin typeface="Calibri"/>
                <a:cs typeface="Calibri"/>
                <a:sym typeface="Calibri"/>
              </a:rPr>
              <a:pPr marL="0" marR="0" lvl="0" indent="0" algn="r" defTabSz="1300480" rtl="0" eaLnBrk="1" fontAlgn="auto" latinLnBrk="0" hangingPunct="0">
                <a:lnSpc>
                  <a:spcPct val="100000"/>
                </a:lnSpc>
                <a:spcBef>
                  <a:spcPts val="0"/>
                </a:spcBef>
                <a:spcAft>
                  <a:spcPts val="0"/>
                </a:spcAft>
                <a:buClrTx/>
                <a:buSzTx/>
                <a:buFontTx/>
                <a:buNone/>
                <a:tabLst/>
                <a:defRPr/>
              </a:pPr>
              <a:t>34</a:t>
            </a:fld>
            <a:endParaRPr kumimoji="0" sz="1600" b="0" i="0" u="none" strike="noStrike" kern="0" cap="none" spc="0" normalizeH="0" baseline="0" noProof="0">
              <a:ln>
                <a:noFill/>
              </a:ln>
              <a:solidFill>
                <a:srgbClr val="37474F"/>
              </a:solidFill>
              <a:effectLst/>
              <a:uLnTx/>
              <a:uFillTx/>
              <a:latin typeface="Calibri"/>
              <a:cs typeface="Calibri"/>
              <a:sym typeface="Calibri"/>
            </a:endParaRPr>
          </a:p>
        </p:txBody>
      </p:sp>
      <p:pic>
        <p:nvPicPr>
          <p:cNvPr id="153"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10390270" y="329538"/>
            <a:ext cx="2423268" cy="602508"/>
          </a:xfrm>
          <a:prstGeom prst="rect">
            <a:avLst/>
          </a:prstGeom>
          <a:ln w="12700">
            <a:miter lim="400000"/>
          </a:ln>
        </p:spPr>
      </p:pic>
      <p:sp>
        <p:nvSpPr>
          <p:cNvPr id="16" name="テキスト ボックス 14">
            <a:extLst>
              <a:ext uri="{FF2B5EF4-FFF2-40B4-BE49-F238E27FC236}">
                <a16:creationId xmlns:a16="http://schemas.microsoft.com/office/drawing/2014/main" id="{4BF739C0-8992-4C07-ABC0-BCE3E085F33B}"/>
              </a:ext>
            </a:extLst>
          </p:cNvPr>
          <p:cNvSpPr txBox="1"/>
          <p:nvPr/>
        </p:nvSpPr>
        <p:spPr>
          <a:xfrm>
            <a:off x="493160" y="2522043"/>
            <a:ext cx="12018477" cy="5324535"/>
          </a:xfrm>
          <a:prstGeom prst="rect">
            <a:avLst/>
          </a:prstGeom>
          <a:noFill/>
          <a:ln w="38100">
            <a:solidFill>
              <a:srgbClr val="37474F"/>
            </a:solidFill>
          </a:ln>
        </p:spPr>
        <p:txBody>
          <a:bodyPr wrap="square" rtlCol="0" anchor="t">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rgbClr val="37474F"/>
              </a:solidFill>
              <a:effectLst/>
              <a:uLnTx/>
              <a:uFillTx/>
              <a:latin typeface="ヒラギノ角ゴ ProN W6"/>
              <a:ea typeface="HGMaruGothicMPRO" charset="-128"/>
              <a:cs typeface="HGMaruGothicMPRO" charset="-128"/>
              <a:sym typeface="ヒラギノ角ゴ ProN W6"/>
            </a:endParaRP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srgbClr val="37474F"/>
              </a:solidFill>
              <a:effectLst/>
              <a:uLnTx/>
              <a:uFillTx/>
              <a:latin typeface="ヒラギノ角ゴ ProN W6"/>
              <a:ea typeface="HGMaruGothicMPRO" charset="-128"/>
              <a:cs typeface="HGMaruGothicMPRO" charset="-128"/>
              <a:sym typeface="ヒラギノ角ゴ ProN W6"/>
            </a:endParaRPr>
          </a:p>
          <a:p>
            <a:pPr marL="342900" marR="0" lvl="0" indent="-342900" algn="l" defTabSz="5842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ja-JP" altLang="en-US"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部下（社員）との定期的な</a:t>
            </a:r>
            <a:r>
              <a:rPr kumimoji="0" lang="en-US" altLang="ja-JP"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1on1</a:t>
            </a:r>
            <a:r>
              <a:rPr kumimoji="0" lang="ja-JP" altLang="en-US"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は、</a:t>
            </a:r>
            <a:r>
              <a:rPr kumimoji="0" lang="ja-JP" altLang="en-US" sz="2000" b="1" i="0" u="none" strike="noStrike" kern="0" cap="none" spc="0" normalizeH="0" baseline="0" noProof="0" dirty="0">
                <a:ln>
                  <a:noFill/>
                </a:ln>
                <a:solidFill>
                  <a:srgbClr val="E76D64"/>
                </a:solidFill>
                <a:effectLst/>
                <a:uLnTx/>
                <a:uFillTx/>
                <a:latin typeface="ヒラギノ角ゴ ProN W3"/>
                <a:ea typeface="+mn-ea"/>
                <a:cs typeface="HGMaruGothicMPRO" charset="-128"/>
                <a:sym typeface="ヒラギノ角ゴ ProN W6"/>
              </a:rPr>
              <a:t>週</a:t>
            </a:r>
            <a:r>
              <a:rPr kumimoji="0" lang="en-US" altLang="ja-JP" sz="2000" b="1" i="0" u="none" strike="noStrike" kern="0" cap="none" spc="0" normalizeH="0" baseline="0" noProof="0" dirty="0">
                <a:ln>
                  <a:noFill/>
                </a:ln>
                <a:solidFill>
                  <a:srgbClr val="E76D64"/>
                </a:solidFill>
                <a:effectLst/>
                <a:uLnTx/>
                <a:uFillTx/>
                <a:latin typeface="ヒラギノ角ゴ ProN W3"/>
                <a:ea typeface="+mn-ea"/>
                <a:cs typeface="HGMaruGothicMPRO" charset="-128"/>
                <a:sym typeface="ヒラギノ角ゴ ProN W6"/>
              </a:rPr>
              <a:t>1</a:t>
            </a:r>
            <a:r>
              <a:rPr kumimoji="0" lang="ja-JP" altLang="en-US" sz="2000" b="1" i="0" u="none" strike="noStrike" kern="0" cap="none" spc="0" normalizeH="0" baseline="0" noProof="0" dirty="0">
                <a:ln>
                  <a:noFill/>
                </a:ln>
                <a:solidFill>
                  <a:srgbClr val="E76D64"/>
                </a:solidFill>
                <a:effectLst/>
                <a:uLnTx/>
                <a:uFillTx/>
                <a:latin typeface="ヒラギノ角ゴ ProN W3"/>
                <a:ea typeface="+mn-ea"/>
                <a:cs typeface="HGMaruGothicMPRO" charset="-128"/>
                <a:sym typeface="ヒラギノ角ゴ ProN W6"/>
              </a:rPr>
              <a:t>回</a:t>
            </a:r>
            <a:r>
              <a:rPr kumimoji="0" lang="en-US" altLang="ja-JP" sz="2000" b="1" i="0" u="none" strike="noStrike" kern="0" cap="none" spc="0" normalizeH="0" baseline="0" noProof="0" dirty="0">
                <a:ln>
                  <a:noFill/>
                </a:ln>
                <a:solidFill>
                  <a:srgbClr val="E76D64"/>
                </a:solidFill>
                <a:effectLst/>
                <a:uLnTx/>
                <a:uFillTx/>
                <a:latin typeface="ヒラギノ角ゴ ProN W3"/>
                <a:ea typeface="+mn-ea"/>
                <a:cs typeface="HGMaruGothicMPRO" charset="-128"/>
                <a:sym typeface="ヒラギノ角ゴ ProN W6"/>
              </a:rPr>
              <a:t>15</a:t>
            </a:r>
            <a:r>
              <a:rPr kumimoji="0" lang="ja-JP" altLang="en-US" sz="2000" b="1" i="0" u="none" strike="noStrike" kern="0" cap="none" spc="0" normalizeH="0" baseline="0" noProof="0" dirty="0">
                <a:ln>
                  <a:noFill/>
                </a:ln>
                <a:solidFill>
                  <a:srgbClr val="E76D64"/>
                </a:solidFill>
                <a:effectLst/>
                <a:uLnTx/>
                <a:uFillTx/>
                <a:latin typeface="ヒラギノ角ゴ ProN W3"/>
                <a:ea typeface="+mn-ea"/>
                <a:cs typeface="HGMaruGothicMPRO" charset="-128"/>
                <a:sym typeface="ヒラギノ角ゴ ProN W6"/>
              </a:rPr>
              <a:t>～</a:t>
            </a:r>
            <a:r>
              <a:rPr kumimoji="0" lang="en-US" altLang="ja-JP" sz="2000" b="1" i="0" u="none" strike="noStrike" kern="0" cap="none" spc="0" normalizeH="0" baseline="0" noProof="0" dirty="0">
                <a:ln>
                  <a:noFill/>
                </a:ln>
                <a:solidFill>
                  <a:srgbClr val="E76D64"/>
                </a:solidFill>
                <a:effectLst/>
                <a:uLnTx/>
                <a:uFillTx/>
                <a:latin typeface="ヒラギノ角ゴ ProN W3"/>
                <a:ea typeface="+mn-ea"/>
                <a:cs typeface="HGMaruGothicMPRO" charset="-128"/>
                <a:sym typeface="ヒラギノ角ゴ ProN W6"/>
              </a:rPr>
              <a:t>30</a:t>
            </a:r>
            <a:r>
              <a:rPr kumimoji="0" lang="ja-JP" altLang="en-US" sz="2000" b="1" i="0" u="none" strike="noStrike" kern="0" cap="none" spc="0" normalizeH="0" baseline="0" noProof="0" dirty="0">
                <a:ln>
                  <a:noFill/>
                </a:ln>
                <a:solidFill>
                  <a:srgbClr val="E76D64"/>
                </a:solidFill>
                <a:effectLst/>
                <a:uLnTx/>
                <a:uFillTx/>
                <a:latin typeface="ヒラギノ角ゴ ProN W3"/>
                <a:ea typeface="+mn-ea"/>
                <a:cs typeface="HGMaruGothicMPRO" charset="-128"/>
                <a:sym typeface="ヒラギノ角ゴ ProN W6"/>
              </a:rPr>
              <a:t>分（または隔週）</a:t>
            </a:r>
            <a:r>
              <a:rPr kumimoji="0" lang="ja-JP" altLang="en-US"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を目安に行うとよい</a:t>
            </a:r>
            <a:endParaRPr kumimoji="0" lang="en-US" altLang="ja-JP"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endParaRPr>
          </a:p>
          <a:p>
            <a:pPr marL="342900" marR="0" lvl="0" indent="-342900" algn="l" defTabSz="584200" rtl="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kumimoji="0" lang="en-US" altLang="ja-JP"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endParaRPr>
          </a:p>
          <a:p>
            <a:pPr marL="342900" marR="0" lvl="0" indent="-342900" algn="l" defTabSz="5842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ja-JP" altLang="en-US" sz="2000" b="1" i="0" u="none" strike="noStrike" kern="0" cap="none" spc="0" normalizeH="0" baseline="0" noProof="0" dirty="0">
                <a:ln>
                  <a:noFill/>
                </a:ln>
                <a:solidFill>
                  <a:srgbClr val="E76D64"/>
                </a:solidFill>
                <a:effectLst/>
                <a:uLnTx/>
                <a:uFillTx/>
                <a:latin typeface="ヒラギノ角ゴ ProN W3"/>
                <a:ea typeface="+mn-ea"/>
                <a:cs typeface="HGMaruGothicMPRO" charset="-128"/>
                <a:sym typeface="ヒラギノ角ゴ ProN W6"/>
              </a:rPr>
              <a:t>面談中のメモはメモ帳などに記入するか、プロジェクターなどでメモ帳を映しながら行う</a:t>
            </a:r>
            <a:r>
              <a:rPr kumimoji="0" lang="ja-JP" altLang="en-US"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とよい。でないと、自分の話をメモしてくれているのか、他のことをしているのか分からず不安になる</a:t>
            </a:r>
            <a:endParaRPr kumimoji="0" lang="en-US" altLang="ja-JP"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endParaRPr>
          </a:p>
          <a:p>
            <a:pPr marL="342900" marR="0" lvl="0" indent="-342900" algn="l" defTabSz="584200" rtl="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kumimoji="0" lang="en-US" altLang="ja-JP"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endParaRPr>
          </a:p>
          <a:p>
            <a:pPr marL="342900" marR="0" lvl="0" indent="-342900" algn="l" defTabSz="5842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ja-JP" altLang="en-US" sz="2000" b="1" i="0" u="none" strike="noStrike" kern="0" cap="none" spc="0" normalizeH="0" baseline="0" noProof="0" dirty="0">
                <a:ln>
                  <a:noFill/>
                </a:ln>
                <a:solidFill>
                  <a:srgbClr val="E76D64"/>
                </a:solidFill>
                <a:effectLst/>
                <a:uLnTx/>
                <a:uFillTx/>
                <a:latin typeface="ヒラギノ角ゴ ProN W3"/>
                <a:ea typeface="+mn-ea"/>
                <a:cs typeface="HGMaruGothicMPRO" charset="-128"/>
                <a:sym typeface="ヒラギノ角ゴ ProN W6"/>
              </a:rPr>
              <a:t>メモした内容は、ログとして残しておく</a:t>
            </a:r>
            <a:r>
              <a:rPr kumimoji="0" lang="ja-JP" altLang="en-US"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。また部下（社員）に要点を共有するのも◎</a:t>
            </a:r>
            <a:endParaRPr kumimoji="0" lang="en-US" altLang="ja-JP"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endParaRPr>
          </a:p>
          <a:p>
            <a:pPr marL="342900" marR="0" lvl="0" indent="-342900" algn="l" defTabSz="584200" rtl="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kumimoji="0" lang="en-US" altLang="ja-JP"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endParaRPr>
          </a:p>
          <a:p>
            <a:pPr marL="342900" marR="0" lvl="0" indent="-342900" algn="l" defTabSz="5842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ja-JP" altLang="en-US"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対話の中で認識した課題は、</a:t>
            </a:r>
            <a:r>
              <a:rPr kumimoji="0" lang="ja-JP" altLang="en-US" sz="2000" b="1" i="0" u="none" strike="noStrike" kern="0" cap="none" spc="0" normalizeH="0" baseline="0" noProof="0" dirty="0">
                <a:ln>
                  <a:noFill/>
                </a:ln>
                <a:solidFill>
                  <a:srgbClr val="E76D64"/>
                </a:solidFill>
                <a:effectLst/>
                <a:uLnTx/>
                <a:uFillTx/>
                <a:latin typeface="ヒラギノ角ゴ ProN W3"/>
                <a:ea typeface="+mn-ea"/>
                <a:cs typeface="HGMaruGothicMPRO" charset="-128"/>
                <a:sym typeface="ヒラギノ角ゴ ProN W6"/>
              </a:rPr>
              <a:t>すぐに解決できるものとそうではないものを整理</a:t>
            </a:r>
            <a:r>
              <a:rPr kumimoji="0" lang="ja-JP" altLang="en-US"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してあげる。また、本人のアクションで変えられるものがないか、内省を促すことも重要。長期的な組織課題に関しては安易に約束するのではなく、現実を率直に伝え、また努力する姿勢を見せる</a:t>
            </a:r>
            <a:endParaRPr kumimoji="0" lang="en-US" altLang="ja-JP"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endParaRPr>
          </a:p>
          <a:p>
            <a:pPr marL="342900" marR="0" lvl="0" indent="-342900" algn="l" defTabSz="584200" rtl="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kumimoji="0" lang="en-US" altLang="ja-JP"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endParaRPr>
          </a:p>
          <a:p>
            <a:pPr marL="342900" marR="0" lvl="0" indent="-342900" algn="l" defTabSz="5842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ja-JP" altLang="en-US" sz="2000" b="1" i="0" u="none" strike="noStrike" kern="0" cap="none" spc="0" normalizeH="0" baseline="0" noProof="0" dirty="0">
                <a:ln>
                  <a:noFill/>
                </a:ln>
                <a:solidFill>
                  <a:srgbClr val="37474F"/>
                </a:solidFill>
                <a:effectLst/>
                <a:uLnTx/>
                <a:uFillTx/>
                <a:latin typeface="ヒラギノ角ゴ ProN W3"/>
                <a:ea typeface="+mn-ea"/>
                <a:cs typeface="HGMaruGothicMPRO" charset="-128"/>
                <a:sym typeface="ヒラギノ角ゴ ProN W6"/>
              </a:rPr>
              <a:t>頻繁にスケジュールを再調整すると、この機会自体が「そこまで重要でない」と思われてしまうため、</a:t>
            </a:r>
            <a:r>
              <a:rPr kumimoji="0" lang="ja-JP" altLang="en-US" sz="2000" b="1" i="0" u="none" strike="noStrike" kern="0" cap="none" spc="0" normalizeH="0" baseline="0" noProof="0" dirty="0">
                <a:ln>
                  <a:noFill/>
                </a:ln>
                <a:solidFill>
                  <a:srgbClr val="E76D64"/>
                </a:solidFill>
                <a:effectLst/>
                <a:uLnTx/>
                <a:uFillTx/>
                <a:latin typeface="ヒラギノ角ゴ ProN W3"/>
                <a:ea typeface="+mn-ea"/>
                <a:cs typeface="HGMaruGothicMPRO" charset="-128"/>
                <a:sym typeface="ヒラギノ角ゴ ProN W6"/>
              </a:rPr>
              <a:t>やむを得ない場合を除き安易にリスケジュールは行わない</a:t>
            </a:r>
            <a:endParaRPr kumimoji="0" lang="en-US" altLang="ja-JP" sz="2000" b="1" i="0" u="none" strike="noStrike" kern="0" cap="none" spc="0" normalizeH="0" baseline="0" noProof="0" dirty="0">
              <a:ln>
                <a:noFill/>
              </a:ln>
              <a:solidFill>
                <a:srgbClr val="E76D64"/>
              </a:solidFill>
              <a:effectLst/>
              <a:uLnTx/>
              <a:uFillTx/>
              <a:latin typeface="ヒラギノ角ゴ ProN W3"/>
              <a:ea typeface="+mn-ea"/>
              <a:cs typeface="HGMaruGothicMPRO" charset="-128"/>
              <a:sym typeface="ヒラギノ角ゴ ProN W6"/>
            </a:endParaRPr>
          </a:p>
          <a:p>
            <a:pPr marL="342900" marR="0" lvl="0" indent="-342900" algn="l" defTabSz="584200" rtl="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kumimoji="0" lang="en-US" altLang="ja-JP" sz="2000" b="1" i="0" u="none" strike="noStrike" kern="0" cap="none" spc="0" normalizeH="0" baseline="0" noProof="0" dirty="0">
              <a:ln>
                <a:noFill/>
              </a:ln>
              <a:solidFill>
                <a:srgbClr val="D81B60"/>
              </a:solidFill>
              <a:effectLst/>
              <a:uLnTx/>
              <a:uFillTx/>
              <a:latin typeface="ヒラギノ角ゴ ProN W3"/>
              <a:ea typeface="+mn-ea"/>
              <a:cs typeface="HGMaruGothicMPRO" charset="-128"/>
              <a:sym typeface="ヒラギノ角ゴ ProN W6"/>
            </a:endParaRPr>
          </a:p>
          <a:p>
            <a:pPr marL="342900" marR="0" lvl="0" indent="-342900" algn="l" defTabSz="584200" rtl="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kumimoji="0" lang="en-US" altLang="ja-JP" sz="2000" b="1" i="0" u="none" strike="noStrike" kern="0" cap="none" spc="0" normalizeH="0" baseline="0" noProof="0" dirty="0">
              <a:ln>
                <a:noFill/>
              </a:ln>
              <a:solidFill>
                <a:srgbClr val="D81B60"/>
              </a:solidFill>
              <a:effectLst/>
              <a:uLnTx/>
              <a:uFillTx/>
              <a:latin typeface="ヒラギノ角ゴ ProN W3"/>
              <a:ea typeface="+mn-ea"/>
              <a:cs typeface="HGMaruGothicMPRO" charset="-128"/>
              <a:sym typeface="ヒラギノ角ゴ ProN W6"/>
            </a:endParaRPr>
          </a:p>
        </p:txBody>
      </p:sp>
      <p:sp>
        <p:nvSpPr>
          <p:cNvPr id="17" name="テキスト ボックス 16">
            <a:extLst>
              <a:ext uri="{FF2B5EF4-FFF2-40B4-BE49-F238E27FC236}">
                <a16:creationId xmlns:a16="http://schemas.microsoft.com/office/drawing/2014/main" id="{3B045EB7-DF4B-40D4-8067-D3FA7513335B}"/>
              </a:ext>
            </a:extLst>
          </p:cNvPr>
          <p:cNvSpPr txBox="1"/>
          <p:nvPr/>
        </p:nvSpPr>
        <p:spPr>
          <a:xfrm>
            <a:off x="737261" y="2286081"/>
            <a:ext cx="1023263" cy="471924"/>
          </a:xfrm>
          <a:prstGeom prst="rect">
            <a:avLst/>
          </a:prstGeom>
          <a:solidFill>
            <a:schemeClr val="bg1"/>
          </a:solidFill>
          <a:ln w="38100" cap="flat">
            <a:solidFill>
              <a:srgbClr val="37474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srgbClr val="37474F"/>
                </a:solidFill>
                <a:effectLst/>
                <a:uLnTx/>
                <a:uFillTx/>
                <a:latin typeface="ヒラギノ角ゴ ProN W6"/>
                <a:sym typeface="ヒラギノ角ゴ ProN W6"/>
              </a:rPr>
              <a:t>TIPS</a:t>
            </a:r>
          </a:p>
        </p:txBody>
      </p:sp>
    </p:spTree>
    <p:extLst>
      <p:ext uri="{BB962C8B-B14F-4D97-AF65-F5344CB8AC3E}">
        <p14:creationId xmlns:p14="http://schemas.microsoft.com/office/powerpoint/2010/main" val="370395664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四角形"/>
          <p:cNvSpPr/>
          <p:nvPr/>
        </p:nvSpPr>
        <p:spPr>
          <a:xfrm>
            <a:off x="-1" y="-4234"/>
            <a:ext cx="13004801" cy="1270001"/>
          </a:xfrm>
          <a:prstGeom prst="rect">
            <a:avLst/>
          </a:prstGeom>
          <a:solidFill>
            <a:srgbClr val="55BBB3"/>
          </a:solidFill>
          <a:ln w="12700">
            <a:miter lim="400000"/>
          </a:ln>
        </p:spPr>
        <p:txBody>
          <a:bodyPr lIns="50800" tIns="50800" rIns="50800" bIns="50800" anchor="ctr"/>
          <a:lstStyle/>
          <a:p>
            <a:pPr marL="0" marR="0" lvl="0" indent="0" algn="ctr" defTabSz="584200" rtl="0" eaLnBrk="1" fontAlgn="auto" latinLnBrk="0" hangingPunct="0">
              <a:lnSpc>
                <a:spcPct val="100000"/>
              </a:lnSpc>
              <a:spcBef>
                <a:spcPts val="0"/>
              </a:spcBef>
              <a:spcAft>
                <a:spcPts val="0"/>
              </a:spcAft>
              <a:buClrTx/>
              <a:buSzTx/>
              <a:buFontTx/>
              <a:buNone/>
              <a:tabLst/>
              <a:defRPr sz="2200">
                <a:solidFill>
                  <a:srgbClr val="0BBEB4"/>
                </a:solidFill>
                <a:latin typeface="+mn-lt"/>
                <a:ea typeface="+mn-ea"/>
                <a:cs typeface="+mn-cs"/>
                <a:sym typeface="ヒラギノ角ゴ ProN W3"/>
              </a:defRPr>
            </a:pPr>
            <a:endParaRPr kumimoji="0" sz="2200" b="0" i="0" u="none" strike="noStrike" kern="0" cap="none" spc="0" normalizeH="0" baseline="0" noProof="0">
              <a:ln>
                <a:noFill/>
              </a:ln>
              <a:solidFill>
                <a:srgbClr val="0BBEB4"/>
              </a:solidFill>
              <a:effectLst/>
              <a:uLnTx/>
              <a:uFillTx/>
              <a:latin typeface="ヒラギノ角ゴ ProN W3"/>
              <a:sym typeface="ヒラギノ角ゴ ProN W3"/>
            </a:endParaRPr>
          </a:p>
        </p:txBody>
      </p:sp>
      <p:sp>
        <p:nvSpPr>
          <p:cNvPr id="150" name="目次"/>
          <p:cNvSpPr txBox="1"/>
          <p:nvPr/>
        </p:nvSpPr>
        <p:spPr>
          <a:xfrm>
            <a:off x="561898" y="364027"/>
            <a:ext cx="300221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2800">
                <a:solidFill>
                  <a:srgbClr val="FFFFFF"/>
                </a:solidFill>
              </a:defRPr>
            </a:lvl1p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FFFFFF"/>
                </a:solidFill>
                <a:effectLst/>
                <a:uLnTx/>
                <a:uFillTx/>
                <a:latin typeface="ヒラギノ角ゴ ProN W6"/>
                <a:sym typeface="ヒラギノ角ゴ ProN W6"/>
              </a:rPr>
              <a:t>実際の対応事例</a:t>
            </a:r>
            <a:endParaRPr kumimoji="0" sz="2800" b="0" i="0" u="none" strike="noStrike" kern="0" cap="none" spc="0" normalizeH="0" baseline="0" noProof="0" dirty="0">
              <a:ln>
                <a:noFill/>
              </a:ln>
              <a:solidFill>
                <a:srgbClr val="FFFFFF"/>
              </a:solidFill>
              <a:effectLst/>
              <a:uLnTx/>
              <a:uFillTx/>
              <a:latin typeface="ヒラギノ角ゴ ProN W6"/>
              <a:sym typeface="ヒラギノ角ゴ ProN W6"/>
            </a:endParaRPr>
          </a:p>
        </p:txBody>
      </p:sp>
      <p:sp>
        <p:nvSpPr>
          <p:cNvPr id="151" name="Footer Placeholder 9"/>
          <p:cNvSpPr txBox="1"/>
          <p:nvPr/>
        </p:nvSpPr>
        <p:spPr>
          <a:xfrm>
            <a:off x="3564115" y="9031677"/>
            <a:ext cx="5876570"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914400">
              <a:defRPr sz="1200">
                <a:solidFill>
                  <a:srgbClr val="888888"/>
                </a:solidFill>
                <a:latin typeface="Helvetica"/>
                <a:ea typeface="Helvetica"/>
                <a:cs typeface="Helvetica"/>
                <a:sym typeface="Helvetica"/>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888888"/>
                </a:solidFill>
                <a:effectLst/>
                <a:uLnTx/>
                <a:uFillTx/>
                <a:latin typeface="Helvetica"/>
                <a:cs typeface="Helvetica"/>
                <a:sym typeface="Helvetica"/>
              </a:rPr>
              <a:t>Copyright © Human Capital Technology Co., Ltd. All rights reserved.</a:t>
            </a:r>
          </a:p>
        </p:txBody>
      </p:sp>
      <p:sp>
        <p:nvSpPr>
          <p:cNvPr id="152" name="スライド番号"/>
          <p:cNvSpPr txBox="1">
            <a:spLocks noGrp="1"/>
          </p:cNvSpPr>
          <p:nvPr>
            <p:ph type="sldNum" sz="quarter" idx="2"/>
          </p:nvPr>
        </p:nvSpPr>
        <p:spPr>
          <a:xfrm>
            <a:off x="11614232" y="8968177"/>
            <a:ext cx="768428" cy="3291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pPr marL="0" marR="0" lvl="0" indent="0" algn="r" defTabSz="1300480" rtl="0" eaLnBrk="1" fontAlgn="auto" latinLnBrk="0" hangingPunct="0">
              <a:lnSpc>
                <a:spcPct val="100000"/>
              </a:lnSpc>
              <a:spcBef>
                <a:spcPts val="0"/>
              </a:spcBef>
              <a:spcAft>
                <a:spcPts val="0"/>
              </a:spcAft>
              <a:buClrTx/>
              <a:buSzTx/>
              <a:buFontTx/>
              <a:buNone/>
              <a:tabLst/>
              <a:defRPr/>
            </a:pPr>
            <a:fld id="{86CB4B4D-7CA3-9044-876B-883B54F8677D}" type="slidenum">
              <a:rPr kumimoji="0" sz="1600" b="0" i="0" u="none" strike="noStrike" kern="0" cap="none" spc="0" normalizeH="0" baseline="0" noProof="0">
                <a:ln>
                  <a:noFill/>
                </a:ln>
                <a:solidFill>
                  <a:srgbClr val="37474F"/>
                </a:solidFill>
                <a:effectLst/>
                <a:uLnTx/>
                <a:uFillTx/>
                <a:latin typeface="Calibri"/>
                <a:cs typeface="Calibri"/>
                <a:sym typeface="Calibri"/>
              </a:rPr>
              <a:pPr marL="0" marR="0" lvl="0" indent="0" algn="r" defTabSz="1300480" rtl="0" eaLnBrk="1" fontAlgn="auto" latinLnBrk="0" hangingPunct="0">
                <a:lnSpc>
                  <a:spcPct val="100000"/>
                </a:lnSpc>
                <a:spcBef>
                  <a:spcPts val="0"/>
                </a:spcBef>
                <a:spcAft>
                  <a:spcPts val="0"/>
                </a:spcAft>
                <a:buClrTx/>
                <a:buSzTx/>
                <a:buFontTx/>
                <a:buNone/>
                <a:tabLst/>
                <a:defRPr/>
              </a:pPr>
              <a:t>35</a:t>
            </a:fld>
            <a:endParaRPr kumimoji="0" sz="1600" b="0" i="0" u="none" strike="noStrike" kern="0" cap="none" spc="0" normalizeH="0" baseline="0" noProof="0">
              <a:ln>
                <a:noFill/>
              </a:ln>
              <a:solidFill>
                <a:srgbClr val="37474F"/>
              </a:solidFill>
              <a:effectLst/>
              <a:uLnTx/>
              <a:uFillTx/>
              <a:latin typeface="Calibri"/>
              <a:cs typeface="Calibri"/>
              <a:sym typeface="Calibri"/>
            </a:endParaRPr>
          </a:p>
        </p:txBody>
      </p:sp>
      <p:pic>
        <p:nvPicPr>
          <p:cNvPr id="153"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10390270" y="329538"/>
            <a:ext cx="2423268" cy="602508"/>
          </a:xfrm>
          <a:prstGeom prst="rect">
            <a:avLst/>
          </a:prstGeom>
          <a:ln w="12700">
            <a:miter lim="400000"/>
          </a:ln>
        </p:spPr>
      </p:pic>
      <p:grpSp>
        <p:nvGrpSpPr>
          <p:cNvPr id="2" name="Group 4">
            <a:extLst>
              <a:ext uri="{FF2B5EF4-FFF2-40B4-BE49-F238E27FC236}">
                <a16:creationId xmlns:a16="http://schemas.microsoft.com/office/drawing/2014/main" id="{8C7347ED-8E12-4CB3-B150-221413F13AD4}"/>
              </a:ext>
            </a:extLst>
          </p:cNvPr>
          <p:cNvGrpSpPr>
            <a:grpSpLocks noChangeAspect="1"/>
          </p:cNvGrpSpPr>
          <p:nvPr/>
        </p:nvGrpSpPr>
        <p:grpSpPr bwMode="auto">
          <a:xfrm>
            <a:off x="228600" y="1627188"/>
            <a:ext cx="12555538" cy="7051674"/>
            <a:chOff x="144" y="1025"/>
            <a:chExt cx="7909" cy="4442"/>
          </a:xfrm>
        </p:grpSpPr>
        <p:sp>
          <p:nvSpPr>
            <p:cNvPr id="3" name="AutoShape 3">
              <a:extLst>
                <a:ext uri="{FF2B5EF4-FFF2-40B4-BE49-F238E27FC236}">
                  <a16:creationId xmlns:a16="http://schemas.microsoft.com/office/drawing/2014/main" id="{67FAA94A-7CE3-45D6-A276-AD9613A53C3C}"/>
                </a:ext>
              </a:extLst>
            </p:cNvPr>
            <p:cNvSpPr>
              <a:spLocks noChangeAspect="1" noChangeArrowheads="1" noTextEdit="1"/>
            </p:cNvSpPr>
            <p:nvPr/>
          </p:nvSpPr>
          <p:spPr bwMode="auto">
            <a:xfrm>
              <a:off x="144" y="1025"/>
              <a:ext cx="7904" cy="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4" name="Rectangle 5">
              <a:extLst>
                <a:ext uri="{FF2B5EF4-FFF2-40B4-BE49-F238E27FC236}">
                  <a16:creationId xmlns:a16="http://schemas.microsoft.com/office/drawing/2014/main" id="{ABD3167F-02D9-42B2-AC8B-11D9C459F739}"/>
                </a:ext>
              </a:extLst>
            </p:cNvPr>
            <p:cNvSpPr>
              <a:spLocks noChangeArrowheads="1"/>
            </p:cNvSpPr>
            <p:nvPr/>
          </p:nvSpPr>
          <p:spPr bwMode="auto">
            <a:xfrm>
              <a:off x="144" y="1025"/>
              <a:ext cx="7904" cy="117"/>
            </a:xfrm>
            <a:prstGeom prst="rect">
              <a:avLst/>
            </a:prstGeom>
            <a:solidFill>
              <a:srgbClr val="55BB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7200" b="0" i="0" u="none" strike="noStrike" kern="0" cap="none" spc="0" normalizeH="0" baseline="0" noProof="0" dirty="0">
                <a:ln>
                  <a:noFill/>
                </a:ln>
                <a:solidFill>
                  <a:srgbClr val="000000"/>
                </a:solidFill>
                <a:effectLst/>
                <a:uLnTx/>
                <a:uFillTx/>
                <a:latin typeface="ヒラギノ角ゴ ProN W6"/>
                <a:sym typeface="ヒラギノ角ゴ ProN W6"/>
              </a:endParaRPr>
            </a:p>
          </p:txBody>
        </p:sp>
        <p:sp>
          <p:nvSpPr>
            <p:cNvPr id="5" name="Rectangle 6">
              <a:extLst>
                <a:ext uri="{FF2B5EF4-FFF2-40B4-BE49-F238E27FC236}">
                  <a16:creationId xmlns:a16="http://schemas.microsoft.com/office/drawing/2014/main" id="{F96B8FF5-3E1C-4437-B31A-BFA25D8ADEA4}"/>
                </a:ext>
              </a:extLst>
            </p:cNvPr>
            <p:cNvSpPr>
              <a:spLocks noChangeArrowheads="1"/>
            </p:cNvSpPr>
            <p:nvPr/>
          </p:nvSpPr>
          <p:spPr bwMode="auto">
            <a:xfrm>
              <a:off x="165" y="1030"/>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1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ヒラギノ角ゴ ProN W6"/>
                </a:rPr>
                <a:t>項目</a:t>
              </a:r>
              <a:endParaRPr kumimoji="0" lang="ja-JP" altLang="ja-JP" sz="2400" b="1" i="0" u="none" strike="noStrike" kern="0" cap="none" spc="0" normalizeH="0" baseline="0" noProof="0" dirty="0">
                <a:ln>
                  <a:noFill/>
                </a:ln>
                <a:solidFill>
                  <a:srgbClr val="FFFFFF"/>
                </a:solidFill>
                <a:effectLst/>
                <a:uLnTx/>
                <a:uFillTx/>
                <a:latin typeface="Arial" panose="020B0604020202020204" pitchFamily="34" charset="0"/>
                <a:sym typeface="ヒラギノ角ゴ ProN W6"/>
              </a:endParaRPr>
            </a:p>
          </p:txBody>
        </p:sp>
        <p:sp>
          <p:nvSpPr>
            <p:cNvPr id="6" name="Rectangle 7">
              <a:extLst>
                <a:ext uri="{FF2B5EF4-FFF2-40B4-BE49-F238E27FC236}">
                  <a16:creationId xmlns:a16="http://schemas.microsoft.com/office/drawing/2014/main" id="{1050AC75-EA91-41A5-94A4-33F482218873}"/>
                </a:ext>
              </a:extLst>
            </p:cNvPr>
            <p:cNvSpPr>
              <a:spLocks noChangeArrowheads="1"/>
            </p:cNvSpPr>
            <p:nvPr/>
          </p:nvSpPr>
          <p:spPr bwMode="auto">
            <a:xfrm>
              <a:off x="1141" y="1030"/>
              <a:ext cx="36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1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ヒラギノ角ゴ ProN W6"/>
                </a:rPr>
                <a:t>コメント例</a:t>
              </a:r>
              <a:endParaRPr kumimoji="0" lang="ja-JP" altLang="ja-JP" sz="2400" b="1" i="0" u="none" strike="noStrike" kern="0" cap="none" spc="0" normalizeH="0" baseline="0" noProof="0" dirty="0">
                <a:ln>
                  <a:noFill/>
                </a:ln>
                <a:solidFill>
                  <a:srgbClr val="FFFFFF"/>
                </a:solidFill>
                <a:effectLst/>
                <a:uLnTx/>
                <a:uFillTx/>
                <a:latin typeface="Arial" panose="020B0604020202020204" pitchFamily="34" charset="0"/>
                <a:sym typeface="ヒラギノ角ゴ ProN W6"/>
              </a:endParaRPr>
            </a:p>
          </p:txBody>
        </p:sp>
        <p:sp>
          <p:nvSpPr>
            <p:cNvPr id="7" name="Rectangle 8">
              <a:extLst>
                <a:ext uri="{FF2B5EF4-FFF2-40B4-BE49-F238E27FC236}">
                  <a16:creationId xmlns:a16="http://schemas.microsoft.com/office/drawing/2014/main" id="{E647E708-7DAA-438D-9B98-B1CD1974DD80}"/>
                </a:ext>
              </a:extLst>
            </p:cNvPr>
            <p:cNvSpPr>
              <a:spLocks noChangeArrowheads="1"/>
            </p:cNvSpPr>
            <p:nvPr/>
          </p:nvSpPr>
          <p:spPr bwMode="auto">
            <a:xfrm>
              <a:off x="4637" y="1030"/>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1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ヒラギノ角ゴ ProN W6"/>
                </a:rPr>
                <a:t>対応事例</a:t>
              </a:r>
              <a:endParaRPr kumimoji="0" lang="ja-JP" altLang="ja-JP" sz="2400" b="1" i="0" u="none" strike="noStrike" kern="0" cap="none" spc="0" normalizeH="0" baseline="0" noProof="0" dirty="0">
                <a:ln>
                  <a:noFill/>
                </a:ln>
                <a:solidFill>
                  <a:srgbClr val="FFFFFF"/>
                </a:solidFill>
                <a:effectLst/>
                <a:uLnTx/>
                <a:uFillTx/>
                <a:latin typeface="Arial" panose="020B0604020202020204" pitchFamily="34" charset="0"/>
                <a:sym typeface="ヒラギノ角ゴ ProN W6"/>
              </a:endParaRPr>
            </a:p>
          </p:txBody>
        </p:sp>
        <p:sp>
          <p:nvSpPr>
            <p:cNvPr id="8" name="Rectangle 9">
              <a:extLst>
                <a:ext uri="{FF2B5EF4-FFF2-40B4-BE49-F238E27FC236}">
                  <a16:creationId xmlns:a16="http://schemas.microsoft.com/office/drawing/2014/main" id="{2E6D71AD-85EB-47EE-A297-66B5776A0974}"/>
                </a:ext>
              </a:extLst>
            </p:cNvPr>
            <p:cNvSpPr>
              <a:spLocks noChangeArrowheads="1"/>
            </p:cNvSpPr>
            <p:nvPr/>
          </p:nvSpPr>
          <p:spPr bwMode="auto">
            <a:xfrm>
              <a:off x="1141" y="1253"/>
              <a:ext cx="104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人件費の無駄だから会社に来なくて良いと言われております。</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9" name="Rectangle 10">
              <a:extLst>
                <a:ext uri="{FF2B5EF4-FFF2-40B4-BE49-F238E27FC236}">
                  <a16:creationId xmlns:a16="http://schemas.microsoft.com/office/drawing/2014/main" id="{B51CA91B-3FDF-488A-BBED-820A2335E389}"/>
                </a:ext>
              </a:extLst>
            </p:cNvPr>
            <p:cNvSpPr>
              <a:spLocks noChangeArrowheads="1"/>
            </p:cNvSpPr>
            <p:nvPr/>
          </p:nvSpPr>
          <p:spPr bwMode="auto">
            <a:xfrm>
              <a:off x="1141" y="1588"/>
              <a:ext cx="84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○○部署の○○さんがパワハラしてて不愉快です。</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10" name="Rectangle 11">
              <a:extLst>
                <a:ext uri="{FF2B5EF4-FFF2-40B4-BE49-F238E27FC236}">
                  <a16:creationId xmlns:a16="http://schemas.microsoft.com/office/drawing/2014/main" id="{9610EFE6-21E1-4030-8A62-149C39D3B79D}"/>
                </a:ext>
              </a:extLst>
            </p:cNvPr>
            <p:cNvSpPr>
              <a:spLocks noChangeArrowheads="1"/>
            </p:cNvSpPr>
            <p:nvPr/>
          </p:nvSpPr>
          <p:spPr bwMode="auto">
            <a:xfrm>
              <a:off x="165" y="1975"/>
              <a:ext cx="15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セクハラ</a:t>
              </a:r>
              <a:endParaRPr kumimoji="0" lang="ja-JP" altLang="ja-JP" sz="1800" b="0" i="0" u="none" strike="noStrike" kern="0" cap="none" spc="0" normalizeH="0" baseline="0" noProof="0" dirty="0">
                <a:ln>
                  <a:noFill/>
                </a:ln>
                <a:solidFill>
                  <a:srgbClr val="000000"/>
                </a:solidFill>
                <a:effectLst/>
                <a:uLnTx/>
                <a:uFillTx/>
                <a:latin typeface="Arial" panose="020B0604020202020204" pitchFamily="34" charset="0"/>
                <a:sym typeface="ヒラギノ角ゴ ProN W6"/>
              </a:endParaRPr>
            </a:p>
          </p:txBody>
        </p:sp>
        <p:sp>
          <p:nvSpPr>
            <p:cNvPr id="11" name="Rectangle 12">
              <a:extLst>
                <a:ext uri="{FF2B5EF4-FFF2-40B4-BE49-F238E27FC236}">
                  <a16:creationId xmlns:a16="http://schemas.microsoft.com/office/drawing/2014/main" id="{303E4466-32F8-499F-963E-8BDCAB900DB4}"/>
                </a:ext>
              </a:extLst>
            </p:cNvPr>
            <p:cNvSpPr>
              <a:spLocks noChangeArrowheads="1"/>
            </p:cNvSpPr>
            <p:nvPr/>
          </p:nvSpPr>
          <p:spPr bwMode="auto">
            <a:xfrm>
              <a:off x="1141" y="1975"/>
              <a:ext cx="99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職場で○○課長からメンバーへのセクハラが多発しています。</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12" name="Rectangle 13">
              <a:extLst>
                <a:ext uri="{FF2B5EF4-FFF2-40B4-BE49-F238E27FC236}">
                  <a16:creationId xmlns:a16="http://schemas.microsoft.com/office/drawing/2014/main" id="{DEE6C90F-58A7-4C0E-8846-46B081305E34}"/>
                </a:ext>
              </a:extLst>
            </p:cNvPr>
            <p:cNvSpPr>
              <a:spLocks noChangeArrowheads="1"/>
            </p:cNvSpPr>
            <p:nvPr/>
          </p:nvSpPr>
          <p:spPr bwMode="auto">
            <a:xfrm>
              <a:off x="4637" y="1864"/>
              <a:ext cx="169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【即対応】セクハラを受けている本人に内容を確認した上で、セクハラをしている従業員に事実を伝え改善を促</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13" name="Rectangle 14">
              <a:extLst>
                <a:ext uri="{FF2B5EF4-FFF2-40B4-BE49-F238E27FC236}">
                  <a16:creationId xmlns:a16="http://schemas.microsoft.com/office/drawing/2014/main" id="{EDD6AAA4-F1E7-400B-A7D3-D33248E87A2C}"/>
                </a:ext>
              </a:extLst>
            </p:cNvPr>
            <p:cNvSpPr>
              <a:spLocks noChangeArrowheads="1"/>
            </p:cNvSpPr>
            <p:nvPr/>
          </p:nvSpPr>
          <p:spPr bwMode="auto">
            <a:xfrm>
              <a:off x="4637" y="1975"/>
              <a:ext cx="11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す。</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14" name="Rectangle 15">
              <a:extLst>
                <a:ext uri="{FF2B5EF4-FFF2-40B4-BE49-F238E27FC236}">
                  <a16:creationId xmlns:a16="http://schemas.microsoft.com/office/drawing/2014/main" id="{B8455487-CB9B-442B-90DC-F0DFCC474735}"/>
                </a:ext>
              </a:extLst>
            </p:cNvPr>
            <p:cNvSpPr>
              <a:spLocks noChangeArrowheads="1"/>
            </p:cNvSpPr>
            <p:nvPr/>
          </p:nvSpPr>
          <p:spPr bwMode="auto">
            <a:xfrm>
              <a:off x="4637" y="2087"/>
              <a:ext cx="158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一次対応：座席を離す、レポートラインを変更し１対１のコミュニケーションを取らせないようにする</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15" name="Rectangle 16">
              <a:extLst>
                <a:ext uri="{FF2B5EF4-FFF2-40B4-BE49-F238E27FC236}">
                  <a16:creationId xmlns:a16="http://schemas.microsoft.com/office/drawing/2014/main" id="{90429B67-E183-48B2-8736-B0C309F1E90D}"/>
                </a:ext>
              </a:extLst>
            </p:cNvPr>
            <p:cNvSpPr>
              <a:spLocks noChangeArrowheads="1"/>
            </p:cNvSpPr>
            <p:nvPr/>
          </p:nvSpPr>
          <p:spPr bwMode="auto">
            <a:xfrm>
              <a:off x="165" y="2347"/>
              <a:ext cx="34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健康不安（休職）</a:t>
              </a:r>
              <a:endParaRPr kumimoji="0" lang="ja-JP" altLang="ja-JP" sz="1800" b="0" i="0" u="none" strike="noStrike" kern="0" cap="none" spc="0" normalizeH="0" baseline="0" noProof="0" dirty="0">
                <a:ln>
                  <a:noFill/>
                </a:ln>
                <a:solidFill>
                  <a:srgbClr val="000000"/>
                </a:solidFill>
                <a:effectLst/>
                <a:uLnTx/>
                <a:uFillTx/>
                <a:latin typeface="Arial" panose="020B0604020202020204" pitchFamily="34" charset="0"/>
                <a:sym typeface="ヒラギノ角ゴ ProN W6"/>
              </a:endParaRPr>
            </a:p>
          </p:txBody>
        </p:sp>
        <p:sp>
          <p:nvSpPr>
            <p:cNvPr id="16" name="Rectangle 17">
              <a:extLst>
                <a:ext uri="{FF2B5EF4-FFF2-40B4-BE49-F238E27FC236}">
                  <a16:creationId xmlns:a16="http://schemas.microsoft.com/office/drawing/2014/main" id="{0C9DBAB2-C751-44CE-93E3-FE816653252F}"/>
                </a:ext>
              </a:extLst>
            </p:cNvPr>
            <p:cNvSpPr>
              <a:spLocks noChangeArrowheads="1"/>
            </p:cNvSpPr>
            <p:nvPr/>
          </p:nvSpPr>
          <p:spPr bwMode="auto">
            <a:xfrm>
              <a:off x="1141" y="2347"/>
              <a:ext cx="150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現部署に来てから、不安や悲観的な感情が湧き、仕事中に動悸や頭痛がすることがあります。</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17" name="Rectangle 18">
              <a:extLst>
                <a:ext uri="{FF2B5EF4-FFF2-40B4-BE49-F238E27FC236}">
                  <a16:creationId xmlns:a16="http://schemas.microsoft.com/office/drawing/2014/main" id="{0D1EEA57-D6F5-4868-8177-12C149607EA3}"/>
                </a:ext>
              </a:extLst>
            </p:cNvPr>
            <p:cNvSpPr>
              <a:spLocks noChangeArrowheads="1"/>
            </p:cNvSpPr>
            <p:nvPr/>
          </p:nvSpPr>
          <p:spPr bwMode="auto">
            <a:xfrm>
              <a:off x="4637" y="2294"/>
              <a:ext cx="1618"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【即対応】休職に関しては様々な理由があるが、もし体調不良の場合には早急に専門医と産業医の受診を</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18" name="Rectangle 19">
              <a:extLst>
                <a:ext uri="{FF2B5EF4-FFF2-40B4-BE49-F238E27FC236}">
                  <a16:creationId xmlns:a16="http://schemas.microsoft.com/office/drawing/2014/main" id="{2A43EAD8-B6F9-4D0B-AB21-07E212CCD6BB}"/>
                </a:ext>
              </a:extLst>
            </p:cNvPr>
            <p:cNvSpPr>
              <a:spLocks noChangeArrowheads="1"/>
            </p:cNvSpPr>
            <p:nvPr/>
          </p:nvSpPr>
          <p:spPr bwMode="auto">
            <a:xfrm>
              <a:off x="4637" y="2405"/>
              <a:ext cx="1358"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促す。組織における立ち位置、人間関係、一部プライベートなどを話してもらう。</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19" name="Rectangle 20">
              <a:extLst>
                <a:ext uri="{FF2B5EF4-FFF2-40B4-BE49-F238E27FC236}">
                  <a16:creationId xmlns:a16="http://schemas.microsoft.com/office/drawing/2014/main" id="{45909D7C-E8E8-44C1-95FE-4F6A3B0AC773}"/>
                </a:ext>
              </a:extLst>
            </p:cNvPr>
            <p:cNvSpPr>
              <a:spLocks noChangeArrowheads="1"/>
            </p:cNvSpPr>
            <p:nvPr/>
          </p:nvSpPr>
          <p:spPr bwMode="auto">
            <a:xfrm>
              <a:off x="165" y="2750"/>
              <a:ext cx="26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キャリア（異動）</a:t>
              </a:r>
              <a:endParaRPr kumimoji="0" lang="ja-JP" altLang="ja-JP" sz="1800" b="0" i="0" u="none" strike="noStrike" kern="0" cap="none" spc="0" normalizeH="0" baseline="0" noProof="0" dirty="0">
                <a:ln>
                  <a:noFill/>
                </a:ln>
                <a:solidFill>
                  <a:srgbClr val="000000"/>
                </a:solidFill>
                <a:effectLst/>
                <a:uLnTx/>
                <a:uFillTx/>
                <a:latin typeface="Arial" panose="020B0604020202020204" pitchFamily="34" charset="0"/>
                <a:sym typeface="ヒラギノ角ゴ ProN W6"/>
              </a:endParaRPr>
            </a:p>
          </p:txBody>
        </p:sp>
        <p:sp>
          <p:nvSpPr>
            <p:cNvPr id="20" name="Rectangle 21">
              <a:extLst>
                <a:ext uri="{FF2B5EF4-FFF2-40B4-BE49-F238E27FC236}">
                  <a16:creationId xmlns:a16="http://schemas.microsoft.com/office/drawing/2014/main" id="{97D83A3A-19FD-4223-8636-EB08D6F38E1D}"/>
                </a:ext>
              </a:extLst>
            </p:cNvPr>
            <p:cNvSpPr>
              <a:spLocks noChangeArrowheads="1"/>
            </p:cNvSpPr>
            <p:nvPr/>
          </p:nvSpPr>
          <p:spPr bwMode="auto">
            <a:xfrm>
              <a:off x="1141" y="2750"/>
              <a:ext cx="1278"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もっと自分の適性に合う仕事がしたいので、異動を検討いただけますでしょうか。</a:t>
              </a:r>
              <a:endParaRPr kumimoji="0" lang="ja-JP" altLang="ja-JP" sz="1800" b="0" i="0" u="none" strike="noStrike" kern="0" cap="none" spc="0" normalizeH="0" baseline="0" noProof="0" dirty="0">
                <a:ln>
                  <a:noFill/>
                </a:ln>
                <a:solidFill>
                  <a:srgbClr val="000000"/>
                </a:solidFill>
                <a:effectLst/>
                <a:uLnTx/>
                <a:uFillTx/>
                <a:latin typeface="Arial" panose="020B0604020202020204" pitchFamily="34" charset="0"/>
                <a:sym typeface="ヒラギノ角ゴ ProN W6"/>
              </a:endParaRPr>
            </a:p>
          </p:txBody>
        </p:sp>
        <p:sp>
          <p:nvSpPr>
            <p:cNvPr id="21" name="Rectangle 22">
              <a:extLst>
                <a:ext uri="{FF2B5EF4-FFF2-40B4-BE49-F238E27FC236}">
                  <a16:creationId xmlns:a16="http://schemas.microsoft.com/office/drawing/2014/main" id="{F22A9014-95C4-4FBE-9B3D-AAC5DC34963C}"/>
                </a:ext>
              </a:extLst>
            </p:cNvPr>
            <p:cNvSpPr>
              <a:spLocks noChangeArrowheads="1"/>
            </p:cNvSpPr>
            <p:nvPr/>
          </p:nvSpPr>
          <p:spPr bwMode="auto">
            <a:xfrm>
              <a:off x="4637" y="2639"/>
              <a:ext cx="165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現状の業務、職場環境、コンディション等、加えて異動希望部署や職種などを聞き、背景や理由を聞く。聞い</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22" name="Rectangle 23">
              <a:extLst>
                <a:ext uri="{FF2B5EF4-FFF2-40B4-BE49-F238E27FC236}">
                  <a16:creationId xmlns:a16="http://schemas.microsoft.com/office/drawing/2014/main" id="{C9063EA0-2930-40BE-894B-0F3CDF0CE4AC}"/>
                </a:ext>
              </a:extLst>
            </p:cNvPr>
            <p:cNvSpPr>
              <a:spLocks noChangeArrowheads="1"/>
            </p:cNvSpPr>
            <p:nvPr/>
          </p:nvSpPr>
          <p:spPr bwMode="auto">
            <a:xfrm>
              <a:off x="4637" y="2750"/>
              <a:ext cx="168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た内容は必要に応じて現場へ接続する。ただし、異動は会社側に決定権があることは意識しつつ、事業/組</a:t>
              </a:r>
              <a:endParaRPr kumimoji="0" lang="ja-JP" altLang="ja-JP" sz="1800" b="0" i="0" u="none" strike="noStrike" kern="0" cap="none" spc="0" normalizeH="0" baseline="0" noProof="0" dirty="0">
                <a:ln>
                  <a:noFill/>
                </a:ln>
                <a:solidFill>
                  <a:srgbClr val="000000"/>
                </a:solidFill>
                <a:effectLst/>
                <a:uLnTx/>
                <a:uFillTx/>
                <a:latin typeface="Arial" panose="020B0604020202020204" pitchFamily="34" charset="0"/>
                <a:sym typeface="ヒラギノ角ゴ ProN W6"/>
              </a:endParaRPr>
            </a:p>
          </p:txBody>
        </p:sp>
        <p:sp>
          <p:nvSpPr>
            <p:cNvPr id="23" name="Rectangle 24">
              <a:extLst>
                <a:ext uri="{FF2B5EF4-FFF2-40B4-BE49-F238E27FC236}">
                  <a16:creationId xmlns:a16="http://schemas.microsoft.com/office/drawing/2014/main" id="{79F913A5-DA21-4D0F-B515-6860860B88EC}"/>
                </a:ext>
              </a:extLst>
            </p:cNvPr>
            <p:cNvSpPr>
              <a:spLocks noChangeArrowheads="1"/>
            </p:cNvSpPr>
            <p:nvPr/>
          </p:nvSpPr>
          <p:spPr bwMode="auto">
            <a:xfrm>
              <a:off x="4637" y="2861"/>
              <a:ext cx="98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織にとって最適か、個人にとって最適か、という観点を意識する。</a:t>
              </a:r>
              <a:endParaRPr kumimoji="0" lang="ja-JP" altLang="ja-JP" sz="1800" b="0" i="0" u="none" strike="noStrike" kern="0" cap="none" spc="0" normalizeH="0" baseline="0" noProof="0" dirty="0">
                <a:ln>
                  <a:noFill/>
                </a:ln>
                <a:solidFill>
                  <a:srgbClr val="000000"/>
                </a:solidFill>
                <a:effectLst/>
                <a:uLnTx/>
                <a:uFillTx/>
                <a:latin typeface="Arial" panose="020B0604020202020204" pitchFamily="34" charset="0"/>
                <a:sym typeface="ヒラギノ角ゴ ProN W6"/>
              </a:endParaRPr>
            </a:p>
          </p:txBody>
        </p:sp>
        <p:sp>
          <p:nvSpPr>
            <p:cNvPr id="24" name="Rectangle 25">
              <a:extLst>
                <a:ext uri="{FF2B5EF4-FFF2-40B4-BE49-F238E27FC236}">
                  <a16:creationId xmlns:a16="http://schemas.microsoft.com/office/drawing/2014/main" id="{70608D07-0499-480D-96E1-9632F7F13C49}"/>
                </a:ext>
              </a:extLst>
            </p:cNvPr>
            <p:cNvSpPr>
              <a:spLocks noChangeArrowheads="1"/>
            </p:cNvSpPr>
            <p:nvPr/>
          </p:nvSpPr>
          <p:spPr bwMode="auto">
            <a:xfrm>
              <a:off x="165" y="3212"/>
              <a:ext cx="26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キャリア(退職）</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25" name="Rectangle 26">
              <a:extLst>
                <a:ext uri="{FF2B5EF4-FFF2-40B4-BE49-F238E27FC236}">
                  <a16:creationId xmlns:a16="http://schemas.microsoft.com/office/drawing/2014/main" id="{D0E934C9-9523-49BB-9F19-753CCDCE4E1B}"/>
                </a:ext>
              </a:extLst>
            </p:cNvPr>
            <p:cNvSpPr>
              <a:spLocks noChangeArrowheads="1"/>
            </p:cNvSpPr>
            <p:nvPr/>
          </p:nvSpPr>
          <p:spPr bwMode="auto">
            <a:xfrm>
              <a:off x="1141" y="3212"/>
              <a:ext cx="161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評価への不満、業務負荷、体制不安など、この先のキャリアへの悩みが重なり、退職を考えています。</a:t>
              </a:r>
              <a:endParaRPr kumimoji="0" lang="ja-JP" altLang="ja-JP" sz="1800" b="0" i="0" u="none" strike="noStrike" kern="0" cap="none" spc="0" normalizeH="0" baseline="0" noProof="0" dirty="0">
                <a:ln>
                  <a:noFill/>
                </a:ln>
                <a:solidFill>
                  <a:srgbClr val="000000"/>
                </a:solidFill>
                <a:effectLst/>
                <a:uLnTx/>
                <a:uFillTx/>
                <a:latin typeface="Arial" panose="020B0604020202020204" pitchFamily="34" charset="0"/>
                <a:sym typeface="ヒラギノ角ゴ ProN W6"/>
              </a:endParaRPr>
            </a:p>
          </p:txBody>
        </p:sp>
        <p:sp>
          <p:nvSpPr>
            <p:cNvPr id="26" name="Rectangle 27">
              <a:extLst>
                <a:ext uri="{FF2B5EF4-FFF2-40B4-BE49-F238E27FC236}">
                  <a16:creationId xmlns:a16="http://schemas.microsoft.com/office/drawing/2014/main" id="{FA153DB6-A958-4C99-A774-11DB97D76D34}"/>
                </a:ext>
              </a:extLst>
            </p:cNvPr>
            <p:cNvSpPr>
              <a:spLocks noChangeArrowheads="1"/>
            </p:cNvSpPr>
            <p:nvPr/>
          </p:nvSpPr>
          <p:spPr bwMode="auto">
            <a:xfrm>
              <a:off x="4637" y="3153"/>
              <a:ext cx="170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退職理由、その後の進路イメージについて聞く。現状でやりきれていない様子であれば止める。こちらは特に現</a:t>
              </a:r>
              <a:endParaRPr kumimoji="0" lang="ja-JP" altLang="ja-JP" sz="1800" b="0" i="0" u="none" strike="noStrike" kern="0" cap="none" spc="0" normalizeH="0" baseline="0" noProof="0" dirty="0">
                <a:ln>
                  <a:noFill/>
                </a:ln>
                <a:solidFill>
                  <a:srgbClr val="000000"/>
                </a:solidFill>
                <a:effectLst/>
                <a:uLnTx/>
                <a:uFillTx/>
                <a:latin typeface="Arial" panose="020B0604020202020204" pitchFamily="34" charset="0"/>
                <a:sym typeface="ヒラギノ角ゴ ProN W6"/>
              </a:endParaRPr>
            </a:p>
          </p:txBody>
        </p:sp>
        <p:sp>
          <p:nvSpPr>
            <p:cNvPr id="29" name="Rectangle 28">
              <a:extLst>
                <a:ext uri="{FF2B5EF4-FFF2-40B4-BE49-F238E27FC236}">
                  <a16:creationId xmlns:a16="http://schemas.microsoft.com/office/drawing/2014/main" id="{A30270E0-FE32-444A-B044-ABBE8C7178B6}"/>
                </a:ext>
              </a:extLst>
            </p:cNvPr>
            <p:cNvSpPr>
              <a:spLocks noChangeArrowheads="1"/>
            </p:cNvSpPr>
            <p:nvPr/>
          </p:nvSpPr>
          <p:spPr bwMode="auto">
            <a:xfrm>
              <a:off x="4637" y="3265"/>
              <a:ext cx="69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場との歩調やトーンを合わせることが大事。</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30" name="Rectangle 29">
              <a:extLst>
                <a:ext uri="{FF2B5EF4-FFF2-40B4-BE49-F238E27FC236}">
                  <a16:creationId xmlns:a16="http://schemas.microsoft.com/office/drawing/2014/main" id="{28B117DE-CE52-4413-A496-771B4753A0A7}"/>
                </a:ext>
              </a:extLst>
            </p:cNvPr>
            <p:cNvSpPr>
              <a:spLocks noChangeArrowheads="1"/>
            </p:cNvSpPr>
            <p:nvPr/>
          </p:nvSpPr>
          <p:spPr bwMode="auto">
            <a:xfrm>
              <a:off x="165" y="3684"/>
              <a:ext cx="30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仕事（量・質）</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31" name="Rectangle 30">
              <a:extLst>
                <a:ext uri="{FF2B5EF4-FFF2-40B4-BE49-F238E27FC236}">
                  <a16:creationId xmlns:a16="http://schemas.microsoft.com/office/drawing/2014/main" id="{DE60533B-A5AE-433A-8673-4FEDF55A0B8E}"/>
                </a:ext>
              </a:extLst>
            </p:cNvPr>
            <p:cNvSpPr>
              <a:spLocks noChangeArrowheads="1"/>
            </p:cNvSpPr>
            <p:nvPr/>
          </p:nvSpPr>
          <p:spPr bwMode="auto">
            <a:xfrm>
              <a:off x="1141" y="3573"/>
              <a:ext cx="172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慢性的な人員不足のため、業務量オーバーで本来すべき仕事に着手できません。また、休日や休憩中や労働</a:t>
              </a:r>
              <a:endParaRPr kumimoji="0" lang="ja-JP" altLang="ja-JP" sz="1800" b="0" i="0" u="none" strike="noStrike" kern="0" cap="none" spc="0" normalizeH="0" baseline="0" noProof="0" dirty="0">
                <a:ln>
                  <a:noFill/>
                </a:ln>
                <a:solidFill>
                  <a:srgbClr val="000000"/>
                </a:solidFill>
                <a:effectLst/>
                <a:uLnTx/>
                <a:uFillTx/>
                <a:latin typeface="Arial" panose="020B0604020202020204" pitchFamily="34" charset="0"/>
                <a:sym typeface="ヒラギノ角ゴ ProN W6"/>
              </a:endParaRPr>
            </a:p>
          </p:txBody>
        </p:sp>
        <p:sp>
          <p:nvSpPr>
            <p:cNvPr id="32" name="Rectangle 31">
              <a:extLst>
                <a:ext uri="{FF2B5EF4-FFF2-40B4-BE49-F238E27FC236}">
                  <a16:creationId xmlns:a16="http://schemas.microsoft.com/office/drawing/2014/main" id="{E79B6C5F-FC6A-4F78-8A7C-69EDB09554C5}"/>
                </a:ext>
              </a:extLst>
            </p:cNvPr>
            <p:cNvSpPr>
              <a:spLocks noChangeArrowheads="1"/>
            </p:cNvSpPr>
            <p:nvPr/>
          </p:nvSpPr>
          <p:spPr bwMode="auto">
            <a:xfrm>
              <a:off x="1141" y="3684"/>
              <a:ext cx="145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時間外でもメールや電話対応をしなければならない状況で、精神的に負担となっています。</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33" name="Rectangle 32">
              <a:extLst>
                <a:ext uri="{FF2B5EF4-FFF2-40B4-BE49-F238E27FC236}">
                  <a16:creationId xmlns:a16="http://schemas.microsoft.com/office/drawing/2014/main" id="{4AA57A7A-5A6B-4B8D-9700-5A8CF3924D9D}"/>
                </a:ext>
              </a:extLst>
            </p:cNvPr>
            <p:cNvSpPr>
              <a:spLocks noChangeArrowheads="1"/>
            </p:cNvSpPr>
            <p:nvPr/>
          </p:nvSpPr>
          <p:spPr bwMode="auto">
            <a:xfrm>
              <a:off x="1141" y="3796"/>
              <a:ext cx="4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34" name="Rectangle 33">
              <a:extLst>
                <a:ext uri="{FF2B5EF4-FFF2-40B4-BE49-F238E27FC236}">
                  <a16:creationId xmlns:a16="http://schemas.microsoft.com/office/drawing/2014/main" id="{93B4C30F-0995-4267-83D8-BD6C05B585DD}"/>
                </a:ext>
              </a:extLst>
            </p:cNvPr>
            <p:cNvSpPr>
              <a:spLocks noChangeArrowheads="1"/>
            </p:cNvSpPr>
            <p:nvPr/>
          </p:nvSpPr>
          <p:spPr bwMode="auto">
            <a:xfrm>
              <a:off x="4637" y="3573"/>
              <a:ext cx="178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役割や職務内容から、現状業務が適切かという観点で聞く。そもそもこの理由が不満なのかどうかは確かめる。</a:t>
              </a:r>
              <a:endParaRPr kumimoji="0" lang="ja-JP" altLang="ja-JP" sz="1800" b="0" i="0" u="none" strike="noStrike" kern="0" cap="none" spc="0" normalizeH="0" baseline="0" noProof="0" dirty="0">
                <a:ln>
                  <a:noFill/>
                </a:ln>
                <a:solidFill>
                  <a:srgbClr val="000000"/>
                </a:solidFill>
                <a:effectLst/>
                <a:uLnTx/>
                <a:uFillTx/>
                <a:latin typeface="Arial" panose="020B0604020202020204" pitchFamily="34" charset="0"/>
                <a:sym typeface="ヒラギノ角ゴ ProN W6"/>
              </a:endParaRPr>
            </a:p>
          </p:txBody>
        </p:sp>
        <p:sp>
          <p:nvSpPr>
            <p:cNvPr id="35" name="Rectangle 34">
              <a:extLst>
                <a:ext uri="{FF2B5EF4-FFF2-40B4-BE49-F238E27FC236}">
                  <a16:creationId xmlns:a16="http://schemas.microsoft.com/office/drawing/2014/main" id="{21E3DCD4-C5AC-40E7-AE68-A0DAAEB381F5}"/>
                </a:ext>
              </a:extLst>
            </p:cNvPr>
            <p:cNvSpPr>
              <a:spLocks noChangeArrowheads="1"/>
            </p:cNvSpPr>
            <p:nvPr/>
          </p:nvSpPr>
          <p:spPr bwMode="auto">
            <a:xfrm>
              <a:off x="4637" y="3684"/>
              <a:ext cx="338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（往々にして他の理由が不満の本質の場合もある）その上で、もし不適切と思われた場合には、直属上長</a:t>
              </a:r>
              <a:endParaRPr kumimoji="0" lang="en-US"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ヒラギノ角ゴ ProN W6"/>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な</a:t>
              </a:r>
              <a:endParaRPr kumimoji="0" lang="ja-JP" altLang="ja-JP" sz="1800" b="0" i="0" u="none" strike="noStrike" kern="0" cap="none" spc="0" normalizeH="0" baseline="0" noProof="0" dirty="0">
                <a:ln>
                  <a:noFill/>
                </a:ln>
                <a:solidFill>
                  <a:srgbClr val="000000"/>
                </a:solidFill>
                <a:effectLst/>
                <a:uLnTx/>
                <a:uFillTx/>
                <a:latin typeface="Arial" panose="020B0604020202020204" pitchFamily="34" charset="0"/>
                <a:sym typeface="ヒラギノ角ゴ ProN W6"/>
              </a:endParaRPr>
            </a:p>
          </p:txBody>
        </p:sp>
        <p:sp>
          <p:nvSpPr>
            <p:cNvPr id="36" name="Rectangle 35">
              <a:extLst>
                <a:ext uri="{FF2B5EF4-FFF2-40B4-BE49-F238E27FC236}">
                  <a16:creationId xmlns:a16="http://schemas.microsoft.com/office/drawing/2014/main" id="{E8AEA3CE-BE9F-486E-A589-C87985EA987C}"/>
                </a:ext>
              </a:extLst>
            </p:cNvPr>
            <p:cNvSpPr>
              <a:spLocks noChangeArrowheads="1"/>
            </p:cNvSpPr>
            <p:nvPr/>
          </p:nvSpPr>
          <p:spPr bwMode="auto">
            <a:xfrm>
              <a:off x="4637" y="3796"/>
              <a:ext cx="99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いしはその上役に接続し、ミッションの見直しの検討を依頼する。</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37" name="Rectangle 36">
              <a:extLst>
                <a:ext uri="{FF2B5EF4-FFF2-40B4-BE49-F238E27FC236}">
                  <a16:creationId xmlns:a16="http://schemas.microsoft.com/office/drawing/2014/main" id="{25DE5F99-CE81-4347-A998-FD3EA203FD9C}"/>
                </a:ext>
              </a:extLst>
            </p:cNvPr>
            <p:cNvSpPr>
              <a:spLocks noChangeArrowheads="1"/>
            </p:cNvSpPr>
            <p:nvPr/>
          </p:nvSpPr>
          <p:spPr bwMode="auto">
            <a:xfrm>
              <a:off x="165" y="4130"/>
              <a:ext cx="19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人間関係</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38" name="Rectangle 37">
              <a:extLst>
                <a:ext uri="{FF2B5EF4-FFF2-40B4-BE49-F238E27FC236}">
                  <a16:creationId xmlns:a16="http://schemas.microsoft.com/office/drawing/2014/main" id="{6AC00FA5-E92D-4FD3-8B5D-ACA0D0D8CF6A}"/>
                </a:ext>
              </a:extLst>
            </p:cNvPr>
            <p:cNvSpPr>
              <a:spLocks noChangeArrowheads="1"/>
            </p:cNvSpPr>
            <p:nvPr/>
          </p:nvSpPr>
          <p:spPr bwMode="auto">
            <a:xfrm>
              <a:off x="1141" y="4077"/>
              <a:ext cx="1798"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何事もメンバー任せで主体性がなく、責任感のない上司を信頼できなくなっています。一緒に仕事をするのも苦痛</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39" name="Rectangle 38">
              <a:extLst>
                <a:ext uri="{FF2B5EF4-FFF2-40B4-BE49-F238E27FC236}">
                  <a16:creationId xmlns:a16="http://schemas.microsoft.com/office/drawing/2014/main" id="{7F71D604-2A5B-4ABB-9770-23903FC3898B}"/>
                </a:ext>
              </a:extLst>
            </p:cNvPr>
            <p:cNvSpPr>
              <a:spLocks noChangeArrowheads="1"/>
            </p:cNvSpPr>
            <p:nvPr/>
          </p:nvSpPr>
          <p:spPr bwMode="auto">
            <a:xfrm>
              <a:off x="1141" y="4188"/>
              <a:ext cx="14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です。</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40" name="Rectangle 39">
              <a:extLst>
                <a:ext uri="{FF2B5EF4-FFF2-40B4-BE49-F238E27FC236}">
                  <a16:creationId xmlns:a16="http://schemas.microsoft.com/office/drawing/2014/main" id="{4B367D60-C310-4DEC-85C1-6AC04314588A}"/>
                </a:ext>
              </a:extLst>
            </p:cNvPr>
            <p:cNvSpPr>
              <a:spLocks noChangeArrowheads="1"/>
            </p:cNvSpPr>
            <p:nvPr/>
          </p:nvSpPr>
          <p:spPr bwMode="auto">
            <a:xfrm>
              <a:off x="4637" y="4077"/>
              <a:ext cx="167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現場での事実確認と、組織サーベイなど他情報等の確認を実施。上司側に問題がある場合は、改善要求を</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41" name="Rectangle 40">
              <a:extLst>
                <a:ext uri="{FF2B5EF4-FFF2-40B4-BE49-F238E27FC236}">
                  <a16:creationId xmlns:a16="http://schemas.microsoft.com/office/drawing/2014/main" id="{00E8E327-2118-40AF-948C-CD29DCCB8E02}"/>
                </a:ext>
              </a:extLst>
            </p:cNvPr>
            <p:cNvSpPr>
              <a:spLocks noChangeArrowheads="1"/>
            </p:cNvSpPr>
            <p:nvPr/>
          </p:nvSpPr>
          <p:spPr bwMode="auto">
            <a:xfrm>
              <a:off x="4637" y="4188"/>
              <a:ext cx="52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する、もしくは配置転換を考える。</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42" name="Rectangle 41">
              <a:extLst>
                <a:ext uri="{FF2B5EF4-FFF2-40B4-BE49-F238E27FC236}">
                  <a16:creationId xmlns:a16="http://schemas.microsoft.com/office/drawing/2014/main" id="{F3A15CEA-18DC-4AB0-9A14-CBE6A0F089E6}"/>
                </a:ext>
              </a:extLst>
            </p:cNvPr>
            <p:cNvSpPr>
              <a:spLocks noChangeArrowheads="1"/>
            </p:cNvSpPr>
            <p:nvPr/>
          </p:nvSpPr>
          <p:spPr bwMode="auto">
            <a:xfrm>
              <a:off x="165" y="4507"/>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組織</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43" name="Rectangle 42">
              <a:extLst>
                <a:ext uri="{FF2B5EF4-FFF2-40B4-BE49-F238E27FC236}">
                  <a16:creationId xmlns:a16="http://schemas.microsoft.com/office/drawing/2014/main" id="{EF404576-A439-49D3-A069-8C698EFDFC00}"/>
                </a:ext>
              </a:extLst>
            </p:cNvPr>
            <p:cNvSpPr>
              <a:spLocks noChangeArrowheads="1"/>
            </p:cNvSpPr>
            <p:nvPr/>
          </p:nvSpPr>
          <p:spPr bwMode="auto">
            <a:xfrm>
              <a:off x="1141" y="4454"/>
              <a:ext cx="174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状況を把握せずに、多数同時並行のプロジェクトを進行させるなど、無理な事業計画を推し進めようとする組織</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44" name="Rectangle 43">
              <a:extLst>
                <a:ext uri="{FF2B5EF4-FFF2-40B4-BE49-F238E27FC236}">
                  <a16:creationId xmlns:a16="http://schemas.microsoft.com/office/drawing/2014/main" id="{BD1C6E5E-4B67-4DCD-80E9-62EB4288D985}"/>
                </a:ext>
              </a:extLst>
            </p:cNvPr>
            <p:cNvSpPr>
              <a:spLocks noChangeArrowheads="1"/>
            </p:cNvSpPr>
            <p:nvPr/>
          </p:nvSpPr>
          <p:spPr bwMode="auto">
            <a:xfrm>
              <a:off x="1141" y="4565"/>
              <a:ext cx="62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体制にメンバー共々疲弊しています。</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45" name="Rectangle 44">
              <a:extLst>
                <a:ext uri="{FF2B5EF4-FFF2-40B4-BE49-F238E27FC236}">
                  <a16:creationId xmlns:a16="http://schemas.microsoft.com/office/drawing/2014/main" id="{1486C869-5CAD-4D82-BF99-59431961100A}"/>
                </a:ext>
              </a:extLst>
            </p:cNvPr>
            <p:cNvSpPr>
              <a:spLocks noChangeArrowheads="1"/>
            </p:cNvSpPr>
            <p:nvPr/>
          </p:nvSpPr>
          <p:spPr bwMode="auto">
            <a:xfrm>
              <a:off x="4637" y="4454"/>
              <a:ext cx="168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現状の業務、職場環境、コンディション、勤怠確認等を聞き、課題の要因を特定する。その上で直属上長もし</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46" name="Rectangle 45">
              <a:extLst>
                <a:ext uri="{FF2B5EF4-FFF2-40B4-BE49-F238E27FC236}">
                  <a16:creationId xmlns:a16="http://schemas.microsoft.com/office/drawing/2014/main" id="{50B45C6D-FE32-48B6-B656-406A0A1B8AB2}"/>
                </a:ext>
              </a:extLst>
            </p:cNvPr>
            <p:cNvSpPr>
              <a:spLocks noChangeArrowheads="1"/>
            </p:cNvSpPr>
            <p:nvPr/>
          </p:nvSpPr>
          <p:spPr bwMode="auto">
            <a:xfrm>
              <a:off x="4637" y="4565"/>
              <a:ext cx="97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くはその上役に接続して相談の上、現場の対応を検討する。</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47" name="Rectangle 46">
              <a:extLst>
                <a:ext uri="{FF2B5EF4-FFF2-40B4-BE49-F238E27FC236}">
                  <a16:creationId xmlns:a16="http://schemas.microsoft.com/office/drawing/2014/main" id="{6B2E6438-36AD-4CC9-B105-2AB8A63FCA1C}"/>
                </a:ext>
              </a:extLst>
            </p:cNvPr>
            <p:cNvSpPr>
              <a:spLocks noChangeArrowheads="1"/>
            </p:cNvSpPr>
            <p:nvPr/>
          </p:nvSpPr>
          <p:spPr bwMode="auto">
            <a:xfrm>
              <a:off x="165" y="4841"/>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総務</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48" name="Rectangle 47">
              <a:extLst>
                <a:ext uri="{FF2B5EF4-FFF2-40B4-BE49-F238E27FC236}">
                  <a16:creationId xmlns:a16="http://schemas.microsoft.com/office/drawing/2014/main" id="{BBC599DC-FEA3-425E-8335-8511D080A36E}"/>
                </a:ext>
              </a:extLst>
            </p:cNvPr>
            <p:cNvSpPr>
              <a:spLocks noChangeArrowheads="1"/>
            </p:cNvSpPr>
            <p:nvPr/>
          </p:nvSpPr>
          <p:spPr bwMode="auto">
            <a:xfrm>
              <a:off x="1141" y="4841"/>
              <a:ext cx="150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風邪やインフルエンザが蔓延しているので会社としても積極的に予防対策に取り組んでほしいです。</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49" name="Rectangle 48">
              <a:extLst>
                <a:ext uri="{FF2B5EF4-FFF2-40B4-BE49-F238E27FC236}">
                  <a16:creationId xmlns:a16="http://schemas.microsoft.com/office/drawing/2014/main" id="{95CBE2E1-496B-41FD-8CBE-069365873CCD}"/>
                </a:ext>
              </a:extLst>
            </p:cNvPr>
            <p:cNvSpPr>
              <a:spLocks noChangeArrowheads="1"/>
            </p:cNvSpPr>
            <p:nvPr/>
          </p:nvSpPr>
          <p:spPr bwMode="auto">
            <a:xfrm>
              <a:off x="4637" y="4841"/>
              <a:ext cx="108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全体に影響のある課題か判断し、必要であれば総務に接続する。</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50" name="Rectangle 49">
              <a:extLst>
                <a:ext uri="{FF2B5EF4-FFF2-40B4-BE49-F238E27FC236}">
                  <a16:creationId xmlns:a16="http://schemas.microsoft.com/office/drawing/2014/main" id="{27855704-EB84-44D0-B72E-AB9DFD79C8BE}"/>
                </a:ext>
              </a:extLst>
            </p:cNvPr>
            <p:cNvSpPr>
              <a:spLocks noChangeArrowheads="1"/>
            </p:cNvSpPr>
            <p:nvPr/>
          </p:nvSpPr>
          <p:spPr bwMode="auto">
            <a:xfrm>
              <a:off x="165" y="5191"/>
              <a:ext cx="228"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プライベート</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51" name="Rectangle 50">
              <a:extLst>
                <a:ext uri="{FF2B5EF4-FFF2-40B4-BE49-F238E27FC236}">
                  <a16:creationId xmlns:a16="http://schemas.microsoft.com/office/drawing/2014/main" id="{BF749E15-E564-49BB-BB9E-F2B0F55F2E51}"/>
                </a:ext>
              </a:extLst>
            </p:cNvPr>
            <p:cNvSpPr>
              <a:spLocks noChangeArrowheads="1"/>
            </p:cNvSpPr>
            <p:nvPr/>
          </p:nvSpPr>
          <p:spPr bwMode="auto">
            <a:xfrm>
              <a:off x="1141" y="5191"/>
              <a:ext cx="89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家族が大病を患っており不安な気持ちがいっぱいです。</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52" name="Rectangle 51">
              <a:extLst>
                <a:ext uri="{FF2B5EF4-FFF2-40B4-BE49-F238E27FC236}">
                  <a16:creationId xmlns:a16="http://schemas.microsoft.com/office/drawing/2014/main" id="{0698C7A4-FB05-47F5-BF00-D8788389C723}"/>
                </a:ext>
              </a:extLst>
            </p:cNvPr>
            <p:cNvSpPr>
              <a:spLocks noChangeArrowheads="1"/>
            </p:cNvSpPr>
            <p:nvPr/>
          </p:nvSpPr>
          <p:spPr bwMode="auto">
            <a:xfrm>
              <a:off x="4637" y="5080"/>
              <a:ext cx="165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人事としてというよりは人としてというスタンスで「傾聴」する。一方、プライベートは特に、会社として対応がしきれ</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53" name="Rectangle 52">
              <a:extLst>
                <a:ext uri="{FF2B5EF4-FFF2-40B4-BE49-F238E27FC236}">
                  <a16:creationId xmlns:a16="http://schemas.microsoft.com/office/drawing/2014/main" id="{0729ED97-6C72-41E3-920B-C716F3CC0CEF}"/>
                </a:ext>
              </a:extLst>
            </p:cNvPr>
            <p:cNvSpPr>
              <a:spLocks noChangeArrowheads="1"/>
            </p:cNvSpPr>
            <p:nvPr/>
          </p:nvSpPr>
          <p:spPr bwMode="auto">
            <a:xfrm>
              <a:off x="4637" y="5191"/>
              <a:ext cx="177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ない部分も現実あるので、その点は踏み込み過ぎないことを意識しつつ、あくまで聞くこと、それを整理することの</a:t>
              </a:r>
              <a:endParaRPr kumimoji="0" lang="ja-JP" altLang="ja-JP" sz="1800" b="0" i="0" u="none" strike="noStrike" kern="0" cap="none" spc="0" normalizeH="0" baseline="0" noProof="0" dirty="0">
                <a:ln>
                  <a:noFill/>
                </a:ln>
                <a:solidFill>
                  <a:srgbClr val="000000"/>
                </a:solidFill>
                <a:effectLst/>
                <a:uLnTx/>
                <a:uFillTx/>
                <a:latin typeface="Arial" panose="020B0604020202020204" pitchFamily="34" charset="0"/>
                <a:sym typeface="ヒラギノ角ゴ ProN W6"/>
              </a:endParaRPr>
            </a:p>
          </p:txBody>
        </p:sp>
        <p:sp>
          <p:nvSpPr>
            <p:cNvPr id="54" name="Rectangle 53">
              <a:extLst>
                <a:ext uri="{FF2B5EF4-FFF2-40B4-BE49-F238E27FC236}">
                  <a16:creationId xmlns:a16="http://schemas.microsoft.com/office/drawing/2014/main" id="{BA48B4BF-FDCF-4DEF-9E59-8A94C7D801D5}"/>
                </a:ext>
              </a:extLst>
            </p:cNvPr>
            <p:cNvSpPr>
              <a:spLocks noChangeArrowheads="1"/>
            </p:cNvSpPr>
            <p:nvPr/>
          </p:nvSpPr>
          <p:spPr bwMode="auto">
            <a:xfrm>
              <a:off x="4637" y="5303"/>
              <a:ext cx="16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支援。</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55" name="Rectangle 54">
              <a:extLst>
                <a:ext uri="{FF2B5EF4-FFF2-40B4-BE49-F238E27FC236}">
                  <a16:creationId xmlns:a16="http://schemas.microsoft.com/office/drawing/2014/main" id="{47D565CE-0558-4E1A-B522-349C02C35481}"/>
                </a:ext>
              </a:extLst>
            </p:cNvPr>
            <p:cNvSpPr>
              <a:spLocks noChangeArrowheads="1"/>
            </p:cNvSpPr>
            <p:nvPr/>
          </p:nvSpPr>
          <p:spPr bwMode="auto">
            <a:xfrm>
              <a:off x="165" y="1418"/>
              <a:ext cx="17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パワハラ</a:t>
              </a:r>
              <a:endParaRPr kumimoji="0" lang="ja-JP" altLang="ja-JP" sz="1800" b="0" i="0" u="none" strike="noStrike" kern="0" cap="none" spc="0" normalizeH="0" baseline="0" noProof="0" dirty="0">
                <a:ln>
                  <a:noFill/>
                </a:ln>
                <a:solidFill>
                  <a:srgbClr val="000000"/>
                </a:solidFill>
                <a:effectLst/>
                <a:uLnTx/>
                <a:uFillTx/>
                <a:latin typeface="Arial" panose="020B0604020202020204" pitchFamily="34" charset="0"/>
                <a:sym typeface="ヒラギノ角ゴ ProN W6"/>
              </a:endParaRPr>
            </a:p>
          </p:txBody>
        </p:sp>
        <p:sp>
          <p:nvSpPr>
            <p:cNvPr id="56" name="Rectangle 55">
              <a:extLst>
                <a:ext uri="{FF2B5EF4-FFF2-40B4-BE49-F238E27FC236}">
                  <a16:creationId xmlns:a16="http://schemas.microsoft.com/office/drawing/2014/main" id="{AB84A7CD-ACF8-4E29-B371-0332CB9AD3AE}"/>
                </a:ext>
              </a:extLst>
            </p:cNvPr>
            <p:cNvSpPr>
              <a:spLocks noChangeArrowheads="1"/>
            </p:cNvSpPr>
            <p:nvPr/>
          </p:nvSpPr>
          <p:spPr bwMode="auto">
            <a:xfrm>
              <a:off x="4637" y="1306"/>
              <a:ext cx="166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【即対応】周囲と本人にパワハラだと感じる要因について内容確認した上で、パワハラをしている従業員に事実</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57" name="Rectangle 56">
              <a:extLst>
                <a:ext uri="{FF2B5EF4-FFF2-40B4-BE49-F238E27FC236}">
                  <a16:creationId xmlns:a16="http://schemas.microsoft.com/office/drawing/2014/main" id="{6B2CBC62-121A-495D-BD98-A70459453163}"/>
                </a:ext>
              </a:extLst>
            </p:cNvPr>
            <p:cNvSpPr>
              <a:spLocks noChangeArrowheads="1"/>
            </p:cNvSpPr>
            <p:nvPr/>
          </p:nvSpPr>
          <p:spPr bwMode="auto">
            <a:xfrm>
              <a:off x="4637" y="1418"/>
              <a:ext cx="36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を伝え改善を促す。</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58" name="Rectangle 57">
              <a:extLst>
                <a:ext uri="{FF2B5EF4-FFF2-40B4-BE49-F238E27FC236}">
                  <a16:creationId xmlns:a16="http://schemas.microsoft.com/office/drawing/2014/main" id="{96738B2F-289A-41BC-BCD4-70D464CFA375}"/>
                </a:ext>
              </a:extLst>
            </p:cNvPr>
            <p:cNvSpPr>
              <a:spLocks noChangeArrowheads="1"/>
            </p:cNvSpPr>
            <p:nvPr/>
          </p:nvSpPr>
          <p:spPr bwMode="auto">
            <a:xfrm>
              <a:off x="4637" y="1529"/>
              <a:ext cx="158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ヒラギノ角ゴ ProN W6"/>
                </a:rPr>
                <a:t>一次対応：座席を離す、レポートラインを変更し１対１のコミュニケーションを取らせないようにする</a:t>
              </a:r>
              <a:endParaRPr kumimoji="0" lang="ja-JP" altLang="ja-JP" sz="1800" b="0" i="0" u="none" strike="noStrike" kern="0" cap="none" spc="0" normalizeH="0" baseline="0" noProof="0">
                <a:ln>
                  <a:noFill/>
                </a:ln>
                <a:solidFill>
                  <a:srgbClr val="000000"/>
                </a:solidFill>
                <a:effectLst/>
                <a:uLnTx/>
                <a:uFillTx/>
                <a:latin typeface="Arial" panose="020B0604020202020204" pitchFamily="34" charset="0"/>
                <a:sym typeface="ヒラギノ角ゴ ProN W6"/>
              </a:endParaRPr>
            </a:p>
          </p:txBody>
        </p:sp>
        <p:sp>
          <p:nvSpPr>
            <p:cNvPr id="59" name="Rectangle 58">
              <a:extLst>
                <a:ext uri="{FF2B5EF4-FFF2-40B4-BE49-F238E27FC236}">
                  <a16:creationId xmlns:a16="http://schemas.microsoft.com/office/drawing/2014/main" id="{C1BA9600-1420-49F9-BC47-59D8A934EE0F}"/>
                </a:ext>
              </a:extLst>
            </p:cNvPr>
            <p:cNvSpPr>
              <a:spLocks noChangeArrowheads="1"/>
            </p:cNvSpPr>
            <p:nvPr/>
          </p:nvSpPr>
          <p:spPr bwMode="auto">
            <a:xfrm>
              <a:off x="144" y="1025"/>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60" name="Rectangle 59">
              <a:extLst>
                <a:ext uri="{FF2B5EF4-FFF2-40B4-BE49-F238E27FC236}">
                  <a16:creationId xmlns:a16="http://schemas.microsoft.com/office/drawing/2014/main" id="{EC3C9CFE-3B4D-4875-BE9A-1DBBA8FE6CCB}"/>
                </a:ext>
              </a:extLst>
            </p:cNvPr>
            <p:cNvSpPr>
              <a:spLocks noChangeArrowheads="1"/>
            </p:cNvSpPr>
            <p:nvPr/>
          </p:nvSpPr>
          <p:spPr bwMode="auto">
            <a:xfrm>
              <a:off x="1120" y="1025"/>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61" name="Rectangle 60">
              <a:extLst>
                <a:ext uri="{FF2B5EF4-FFF2-40B4-BE49-F238E27FC236}">
                  <a16:creationId xmlns:a16="http://schemas.microsoft.com/office/drawing/2014/main" id="{426E2715-1648-461B-8731-816A17CF633A}"/>
                </a:ext>
              </a:extLst>
            </p:cNvPr>
            <p:cNvSpPr>
              <a:spLocks noChangeArrowheads="1"/>
            </p:cNvSpPr>
            <p:nvPr/>
          </p:nvSpPr>
          <p:spPr bwMode="auto">
            <a:xfrm>
              <a:off x="4616" y="1025"/>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62" name="Line 61">
              <a:extLst>
                <a:ext uri="{FF2B5EF4-FFF2-40B4-BE49-F238E27FC236}">
                  <a16:creationId xmlns:a16="http://schemas.microsoft.com/office/drawing/2014/main" id="{9B45A4A4-E1CA-4124-A436-71C64C01FD4C}"/>
                </a:ext>
              </a:extLst>
            </p:cNvPr>
            <p:cNvSpPr>
              <a:spLocks noChangeShapeType="1"/>
            </p:cNvSpPr>
            <p:nvPr/>
          </p:nvSpPr>
          <p:spPr bwMode="auto">
            <a:xfrm>
              <a:off x="149" y="1025"/>
              <a:ext cx="78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63" name="Rectangle 62">
              <a:extLst>
                <a:ext uri="{FF2B5EF4-FFF2-40B4-BE49-F238E27FC236}">
                  <a16:creationId xmlns:a16="http://schemas.microsoft.com/office/drawing/2014/main" id="{5996106D-4046-4D98-A0EB-79ECFBB8CF71}"/>
                </a:ext>
              </a:extLst>
            </p:cNvPr>
            <p:cNvSpPr>
              <a:spLocks noChangeArrowheads="1"/>
            </p:cNvSpPr>
            <p:nvPr/>
          </p:nvSpPr>
          <p:spPr bwMode="auto">
            <a:xfrm>
              <a:off x="149" y="1025"/>
              <a:ext cx="789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28" name="Rectangle 63">
              <a:extLst>
                <a:ext uri="{FF2B5EF4-FFF2-40B4-BE49-F238E27FC236}">
                  <a16:creationId xmlns:a16="http://schemas.microsoft.com/office/drawing/2014/main" id="{BBAE9115-8F3F-4093-8277-D99BBA8481C8}"/>
                </a:ext>
              </a:extLst>
            </p:cNvPr>
            <p:cNvSpPr>
              <a:spLocks noChangeArrowheads="1"/>
            </p:cNvSpPr>
            <p:nvPr/>
          </p:nvSpPr>
          <p:spPr bwMode="auto">
            <a:xfrm>
              <a:off x="8043" y="1025"/>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29" name="Line 64">
              <a:extLst>
                <a:ext uri="{FF2B5EF4-FFF2-40B4-BE49-F238E27FC236}">
                  <a16:creationId xmlns:a16="http://schemas.microsoft.com/office/drawing/2014/main" id="{3924100A-9922-45E4-A604-6A0C9E70671C}"/>
                </a:ext>
              </a:extLst>
            </p:cNvPr>
            <p:cNvSpPr>
              <a:spLocks noChangeShapeType="1"/>
            </p:cNvSpPr>
            <p:nvPr/>
          </p:nvSpPr>
          <p:spPr bwMode="auto">
            <a:xfrm>
              <a:off x="149" y="1136"/>
              <a:ext cx="78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000000"/>
                </a:solidFill>
                <a:effectLst/>
                <a:uLnTx/>
                <a:uFillTx/>
                <a:latin typeface="ヒラギノ角ゴ ProN W6"/>
                <a:sym typeface="ヒラギノ角ゴ ProN W6"/>
              </a:endParaRPr>
            </a:p>
          </p:txBody>
        </p:sp>
        <p:sp>
          <p:nvSpPr>
            <p:cNvPr id="130" name="Rectangle 65">
              <a:extLst>
                <a:ext uri="{FF2B5EF4-FFF2-40B4-BE49-F238E27FC236}">
                  <a16:creationId xmlns:a16="http://schemas.microsoft.com/office/drawing/2014/main" id="{B3340713-CA9F-4F1D-9D55-204AA36F14AB}"/>
                </a:ext>
              </a:extLst>
            </p:cNvPr>
            <p:cNvSpPr>
              <a:spLocks noChangeArrowheads="1"/>
            </p:cNvSpPr>
            <p:nvPr/>
          </p:nvSpPr>
          <p:spPr bwMode="auto">
            <a:xfrm>
              <a:off x="149" y="1136"/>
              <a:ext cx="789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31" name="Line 66">
              <a:extLst>
                <a:ext uri="{FF2B5EF4-FFF2-40B4-BE49-F238E27FC236}">
                  <a16:creationId xmlns:a16="http://schemas.microsoft.com/office/drawing/2014/main" id="{229F14FC-2C10-42FF-A0B0-D1306C4B1A61}"/>
                </a:ext>
              </a:extLst>
            </p:cNvPr>
            <p:cNvSpPr>
              <a:spLocks noChangeShapeType="1"/>
            </p:cNvSpPr>
            <p:nvPr/>
          </p:nvSpPr>
          <p:spPr bwMode="auto">
            <a:xfrm>
              <a:off x="1125" y="1471"/>
              <a:ext cx="34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32" name="Rectangle 67">
              <a:extLst>
                <a:ext uri="{FF2B5EF4-FFF2-40B4-BE49-F238E27FC236}">
                  <a16:creationId xmlns:a16="http://schemas.microsoft.com/office/drawing/2014/main" id="{168BC31B-EF4C-4CD1-8179-B4457C778D1C}"/>
                </a:ext>
              </a:extLst>
            </p:cNvPr>
            <p:cNvSpPr>
              <a:spLocks noChangeArrowheads="1"/>
            </p:cNvSpPr>
            <p:nvPr/>
          </p:nvSpPr>
          <p:spPr bwMode="auto">
            <a:xfrm>
              <a:off x="1125" y="1471"/>
              <a:ext cx="3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33" name="Line 68">
              <a:extLst>
                <a:ext uri="{FF2B5EF4-FFF2-40B4-BE49-F238E27FC236}">
                  <a16:creationId xmlns:a16="http://schemas.microsoft.com/office/drawing/2014/main" id="{3A751FB2-2B69-4413-BC9C-648A7F005F23}"/>
                </a:ext>
              </a:extLst>
            </p:cNvPr>
            <p:cNvSpPr>
              <a:spLocks noChangeShapeType="1"/>
            </p:cNvSpPr>
            <p:nvPr/>
          </p:nvSpPr>
          <p:spPr bwMode="auto">
            <a:xfrm>
              <a:off x="149" y="1805"/>
              <a:ext cx="78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34" name="Rectangle 69">
              <a:extLst>
                <a:ext uri="{FF2B5EF4-FFF2-40B4-BE49-F238E27FC236}">
                  <a16:creationId xmlns:a16="http://schemas.microsoft.com/office/drawing/2014/main" id="{23B5EDC1-932E-4C4D-BBDD-4C858D8B903C}"/>
                </a:ext>
              </a:extLst>
            </p:cNvPr>
            <p:cNvSpPr>
              <a:spLocks noChangeArrowheads="1"/>
            </p:cNvSpPr>
            <p:nvPr/>
          </p:nvSpPr>
          <p:spPr bwMode="auto">
            <a:xfrm>
              <a:off x="149" y="1805"/>
              <a:ext cx="789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35" name="Line 70">
              <a:extLst>
                <a:ext uri="{FF2B5EF4-FFF2-40B4-BE49-F238E27FC236}">
                  <a16:creationId xmlns:a16="http://schemas.microsoft.com/office/drawing/2014/main" id="{BCE8135E-0A31-4AE1-ABEB-56438422540C}"/>
                </a:ext>
              </a:extLst>
            </p:cNvPr>
            <p:cNvSpPr>
              <a:spLocks noChangeShapeType="1"/>
            </p:cNvSpPr>
            <p:nvPr/>
          </p:nvSpPr>
          <p:spPr bwMode="auto">
            <a:xfrm>
              <a:off x="149" y="2251"/>
              <a:ext cx="78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36" name="Rectangle 71">
              <a:extLst>
                <a:ext uri="{FF2B5EF4-FFF2-40B4-BE49-F238E27FC236}">
                  <a16:creationId xmlns:a16="http://schemas.microsoft.com/office/drawing/2014/main" id="{D3FA38A3-B39E-479E-8CCA-C338DF612152}"/>
                </a:ext>
              </a:extLst>
            </p:cNvPr>
            <p:cNvSpPr>
              <a:spLocks noChangeArrowheads="1"/>
            </p:cNvSpPr>
            <p:nvPr/>
          </p:nvSpPr>
          <p:spPr bwMode="auto">
            <a:xfrm>
              <a:off x="149" y="2251"/>
              <a:ext cx="789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37" name="Line 72">
              <a:extLst>
                <a:ext uri="{FF2B5EF4-FFF2-40B4-BE49-F238E27FC236}">
                  <a16:creationId xmlns:a16="http://schemas.microsoft.com/office/drawing/2014/main" id="{3D2AC09E-4397-4E34-ADEB-25681070FB4B}"/>
                </a:ext>
              </a:extLst>
            </p:cNvPr>
            <p:cNvSpPr>
              <a:spLocks noChangeShapeType="1"/>
            </p:cNvSpPr>
            <p:nvPr/>
          </p:nvSpPr>
          <p:spPr bwMode="auto">
            <a:xfrm>
              <a:off x="149" y="2548"/>
              <a:ext cx="78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38" name="Rectangle 73">
              <a:extLst>
                <a:ext uri="{FF2B5EF4-FFF2-40B4-BE49-F238E27FC236}">
                  <a16:creationId xmlns:a16="http://schemas.microsoft.com/office/drawing/2014/main" id="{6C29F289-3650-4D7A-890A-986A01CF3FDC}"/>
                </a:ext>
              </a:extLst>
            </p:cNvPr>
            <p:cNvSpPr>
              <a:spLocks noChangeArrowheads="1"/>
            </p:cNvSpPr>
            <p:nvPr/>
          </p:nvSpPr>
          <p:spPr bwMode="auto">
            <a:xfrm>
              <a:off x="149" y="2548"/>
              <a:ext cx="789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39" name="Line 74">
              <a:extLst>
                <a:ext uri="{FF2B5EF4-FFF2-40B4-BE49-F238E27FC236}">
                  <a16:creationId xmlns:a16="http://schemas.microsoft.com/office/drawing/2014/main" id="{946146EF-C34E-4023-874F-E156404FEC78}"/>
                </a:ext>
              </a:extLst>
            </p:cNvPr>
            <p:cNvSpPr>
              <a:spLocks noChangeShapeType="1"/>
            </p:cNvSpPr>
            <p:nvPr/>
          </p:nvSpPr>
          <p:spPr bwMode="auto">
            <a:xfrm>
              <a:off x="149" y="3052"/>
              <a:ext cx="78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40" name="Rectangle 75">
              <a:extLst>
                <a:ext uri="{FF2B5EF4-FFF2-40B4-BE49-F238E27FC236}">
                  <a16:creationId xmlns:a16="http://schemas.microsoft.com/office/drawing/2014/main" id="{473CC15E-5E3C-45EA-9A30-08229F0A4C07}"/>
                </a:ext>
              </a:extLst>
            </p:cNvPr>
            <p:cNvSpPr>
              <a:spLocks noChangeArrowheads="1"/>
            </p:cNvSpPr>
            <p:nvPr/>
          </p:nvSpPr>
          <p:spPr bwMode="auto">
            <a:xfrm>
              <a:off x="149" y="3052"/>
              <a:ext cx="789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000000"/>
                </a:solidFill>
                <a:effectLst/>
                <a:uLnTx/>
                <a:uFillTx/>
                <a:latin typeface="ヒラギノ角ゴ ProN W6"/>
                <a:sym typeface="ヒラギノ角ゴ ProN W6"/>
              </a:endParaRPr>
            </a:p>
          </p:txBody>
        </p:sp>
        <p:sp>
          <p:nvSpPr>
            <p:cNvPr id="141" name="Line 76">
              <a:extLst>
                <a:ext uri="{FF2B5EF4-FFF2-40B4-BE49-F238E27FC236}">
                  <a16:creationId xmlns:a16="http://schemas.microsoft.com/office/drawing/2014/main" id="{6673E142-A14A-41AF-A152-F269F4F28F6C}"/>
                </a:ext>
              </a:extLst>
            </p:cNvPr>
            <p:cNvSpPr>
              <a:spLocks noChangeShapeType="1"/>
            </p:cNvSpPr>
            <p:nvPr/>
          </p:nvSpPr>
          <p:spPr bwMode="auto">
            <a:xfrm>
              <a:off x="149" y="3472"/>
              <a:ext cx="78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42" name="Rectangle 77">
              <a:extLst>
                <a:ext uri="{FF2B5EF4-FFF2-40B4-BE49-F238E27FC236}">
                  <a16:creationId xmlns:a16="http://schemas.microsoft.com/office/drawing/2014/main" id="{03DB8DED-9BD4-448E-B7E1-47087AD83BC2}"/>
                </a:ext>
              </a:extLst>
            </p:cNvPr>
            <p:cNvSpPr>
              <a:spLocks noChangeArrowheads="1"/>
            </p:cNvSpPr>
            <p:nvPr/>
          </p:nvSpPr>
          <p:spPr bwMode="auto">
            <a:xfrm>
              <a:off x="149" y="3472"/>
              <a:ext cx="789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43" name="Line 78">
              <a:extLst>
                <a:ext uri="{FF2B5EF4-FFF2-40B4-BE49-F238E27FC236}">
                  <a16:creationId xmlns:a16="http://schemas.microsoft.com/office/drawing/2014/main" id="{7D228DDB-0D6F-4CAD-A920-CF4A08E5F0D3}"/>
                </a:ext>
              </a:extLst>
            </p:cNvPr>
            <p:cNvSpPr>
              <a:spLocks noChangeShapeType="1"/>
            </p:cNvSpPr>
            <p:nvPr/>
          </p:nvSpPr>
          <p:spPr bwMode="auto">
            <a:xfrm>
              <a:off x="149" y="4003"/>
              <a:ext cx="78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44" name="Rectangle 79">
              <a:extLst>
                <a:ext uri="{FF2B5EF4-FFF2-40B4-BE49-F238E27FC236}">
                  <a16:creationId xmlns:a16="http://schemas.microsoft.com/office/drawing/2014/main" id="{47A9EE4F-01F6-4809-9EB7-0E2B78120AEE}"/>
                </a:ext>
              </a:extLst>
            </p:cNvPr>
            <p:cNvSpPr>
              <a:spLocks noChangeArrowheads="1"/>
            </p:cNvSpPr>
            <p:nvPr/>
          </p:nvSpPr>
          <p:spPr bwMode="auto">
            <a:xfrm>
              <a:off x="149" y="4003"/>
              <a:ext cx="789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45" name="Line 80">
              <a:extLst>
                <a:ext uri="{FF2B5EF4-FFF2-40B4-BE49-F238E27FC236}">
                  <a16:creationId xmlns:a16="http://schemas.microsoft.com/office/drawing/2014/main" id="{AD07F0A3-D17F-4E80-9AE8-13F8A2EC7741}"/>
                </a:ext>
              </a:extLst>
            </p:cNvPr>
            <p:cNvSpPr>
              <a:spLocks noChangeShapeType="1"/>
            </p:cNvSpPr>
            <p:nvPr/>
          </p:nvSpPr>
          <p:spPr bwMode="auto">
            <a:xfrm>
              <a:off x="149" y="4363"/>
              <a:ext cx="78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46" name="Rectangle 81">
              <a:extLst>
                <a:ext uri="{FF2B5EF4-FFF2-40B4-BE49-F238E27FC236}">
                  <a16:creationId xmlns:a16="http://schemas.microsoft.com/office/drawing/2014/main" id="{ACC210E1-F3EA-42D8-843C-48316FD646EA}"/>
                </a:ext>
              </a:extLst>
            </p:cNvPr>
            <p:cNvSpPr>
              <a:spLocks noChangeArrowheads="1"/>
            </p:cNvSpPr>
            <p:nvPr/>
          </p:nvSpPr>
          <p:spPr bwMode="auto">
            <a:xfrm>
              <a:off x="149" y="4363"/>
              <a:ext cx="789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47" name="Line 82">
              <a:extLst>
                <a:ext uri="{FF2B5EF4-FFF2-40B4-BE49-F238E27FC236}">
                  <a16:creationId xmlns:a16="http://schemas.microsoft.com/office/drawing/2014/main" id="{6D437BA3-5D47-4BF9-83D0-020ED24BA33C}"/>
                </a:ext>
              </a:extLst>
            </p:cNvPr>
            <p:cNvSpPr>
              <a:spLocks noChangeShapeType="1"/>
            </p:cNvSpPr>
            <p:nvPr/>
          </p:nvSpPr>
          <p:spPr bwMode="auto">
            <a:xfrm>
              <a:off x="149" y="4756"/>
              <a:ext cx="78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48" name="Rectangle 83">
              <a:extLst>
                <a:ext uri="{FF2B5EF4-FFF2-40B4-BE49-F238E27FC236}">
                  <a16:creationId xmlns:a16="http://schemas.microsoft.com/office/drawing/2014/main" id="{82756C93-1C3E-40FB-B898-74515DE8E5AF}"/>
                </a:ext>
              </a:extLst>
            </p:cNvPr>
            <p:cNvSpPr>
              <a:spLocks noChangeArrowheads="1"/>
            </p:cNvSpPr>
            <p:nvPr/>
          </p:nvSpPr>
          <p:spPr bwMode="auto">
            <a:xfrm>
              <a:off x="149" y="4756"/>
              <a:ext cx="789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55" name="Line 84">
              <a:extLst>
                <a:ext uri="{FF2B5EF4-FFF2-40B4-BE49-F238E27FC236}">
                  <a16:creationId xmlns:a16="http://schemas.microsoft.com/office/drawing/2014/main" id="{F404CC57-B7F8-4D0A-89CB-E7C76E02A5FC}"/>
                </a:ext>
              </a:extLst>
            </p:cNvPr>
            <p:cNvSpPr>
              <a:spLocks noChangeShapeType="1"/>
            </p:cNvSpPr>
            <p:nvPr/>
          </p:nvSpPr>
          <p:spPr bwMode="auto">
            <a:xfrm>
              <a:off x="149" y="5027"/>
              <a:ext cx="78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74" name="Rectangle 85">
              <a:extLst>
                <a:ext uri="{FF2B5EF4-FFF2-40B4-BE49-F238E27FC236}">
                  <a16:creationId xmlns:a16="http://schemas.microsoft.com/office/drawing/2014/main" id="{A1823830-22E5-4300-9897-0CC115753D0A}"/>
                </a:ext>
              </a:extLst>
            </p:cNvPr>
            <p:cNvSpPr>
              <a:spLocks noChangeArrowheads="1"/>
            </p:cNvSpPr>
            <p:nvPr/>
          </p:nvSpPr>
          <p:spPr bwMode="auto">
            <a:xfrm>
              <a:off x="149" y="5027"/>
              <a:ext cx="789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75" name="Line 86">
              <a:extLst>
                <a:ext uri="{FF2B5EF4-FFF2-40B4-BE49-F238E27FC236}">
                  <a16:creationId xmlns:a16="http://schemas.microsoft.com/office/drawing/2014/main" id="{4ABE791E-9E77-4C2D-B6DD-B59FC6BCDB7C}"/>
                </a:ext>
              </a:extLst>
            </p:cNvPr>
            <p:cNvSpPr>
              <a:spLocks noChangeShapeType="1"/>
            </p:cNvSpPr>
            <p:nvPr/>
          </p:nvSpPr>
          <p:spPr bwMode="auto">
            <a:xfrm>
              <a:off x="144" y="1025"/>
              <a:ext cx="0" cy="44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76" name="Rectangle 87">
              <a:extLst>
                <a:ext uri="{FF2B5EF4-FFF2-40B4-BE49-F238E27FC236}">
                  <a16:creationId xmlns:a16="http://schemas.microsoft.com/office/drawing/2014/main" id="{60BF1E62-28DF-4A03-B03F-EF5698163BFC}"/>
                </a:ext>
              </a:extLst>
            </p:cNvPr>
            <p:cNvSpPr>
              <a:spLocks noChangeArrowheads="1"/>
            </p:cNvSpPr>
            <p:nvPr/>
          </p:nvSpPr>
          <p:spPr bwMode="auto">
            <a:xfrm>
              <a:off x="144" y="1025"/>
              <a:ext cx="5" cy="44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77" name="Line 88">
              <a:extLst>
                <a:ext uri="{FF2B5EF4-FFF2-40B4-BE49-F238E27FC236}">
                  <a16:creationId xmlns:a16="http://schemas.microsoft.com/office/drawing/2014/main" id="{C050A3E2-78AE-4370-A96B-99EE3C6DA1BE}"/>
                </a:ext>
              </a:extLst>
            </p:cNvPr>
            <p:cNvSpPr>
              <a:spLocks noChangeShapeType="1"/>
            </p:cNvSpPr>
            <p:nvPr/>
          </p:nvSpPr>
          <p:spPr bwMode="auto">
            <a:xfrm>
              <a:off x="1120" y="1030"/>
              <a:ext cx="0" cy="44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78" name="Rectangle 89">
              <a:extLst>
                <a:ext uri="{FF2B5EF4-FFF2-40B4-BE49-F238E27FC236}">
                  <a16:creationId xmlns:a16="http://schemas.microsoft.com/office/drawing/2014/main" id="{14F142AF-D9E2-4A24-B182-4C86CDEAFCC2}"/>
                </a:ext>
              </a:extLst>
            </p:cNvPr>
            <p:cNvSpPr>
              <a:spLocks noChangeArrowheads="1"/>
            </p:cNvSpPr>
            <p:nvPr/>
          </p:nvSpPr>
          <p:spPr bwMode="auto">
            <a:xfrm>
              <a:off x="1120" y="1030"/>
              <a:ext cx="5" cy="44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79" name="Line 90">
              <a:extLst>
                <a:ext uri="{FF2B5EF4-FFF2-40B4-BE49-F238E27FC236}">
                  <a16:creationId xmlns:a16="http://schemas.microsoft.com/office/drawing/2014/main" id="{359A2302-4CBF-4F6B-8D65-7BDC060F3253}"/>
                </a:ext>
              </a:extLst>
            </p:cNvPr>
            <p:cNvSpPr>
              <a:spLocks noChangeShapeType="1"/>
            </p:cNvSpPr>
            <p:nvPr/>
          </p:nvSpPr>
          <p:spPr bwMode="auto">
            <a:xfrm>
              <a:off x="4616" y="1030"/>
              <a:ext cx="0" cy="44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80" name="Rectangle 91">
              <a:extLst>
                <a:ext uri="{FF2B5EF4-FFF2-40B4-BE49-F238E27FC236}">
                  <a16:creationId xmlns:a16="http://schemas.microsoft.com/office/drawing/2014/main" id="{E1688B05-E05C-4232-AF77-97F44E32AADB}"/>
                </a:ext>
              </a:extLst>
            </p:cNvPr>
            <p:cNvSpPr>
              <a:spLocks noChangeArrowheads="1"/>
            </p:cNvSpPr>
            <p:nvPr/>
          </p:nvSpPr>
          <p:spPr bwMode="auto">
            <a:xfrm>
              <a:off x="4616" y="1030"/>
              <a:ext cx="5" cy="44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81" name="Line 92">
              <a:extLst>
                <a:ext uri="{FF2B5EF4-FFF2-40B4-BE49-F238E27FC236}">
                  <a16:creationId xmlns:a16="http://schemas.microsoft.com/office/drawing/2014/main" id="{32ABD70F-CF2D-4216-BEBE-89FD56201019}"/>
                </a:ext>
              </a:extLst>
            </p:cNvPr>
            <p:cNvSpPr>
              <a:spLocks noChangeShapeType="1"/>
            </p:cNvSpPr>
            <p:nvPr/>
          </p:nvSpPr>
          <p:spPr bwMode="auto">
            <a:xfrm>
              <a:off x="149" y="5457"/>
              <a:ext cx="78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82" name="Rectangle 93">
              <a:extLst>
                <a:ext uri="{FF2B5EF4-FFF2-40B4-BE49-F238E27FC236}">
                  <a16:creationId xmlns:a16="http://schemas.microsoft.com/office/drawing/2014/main" id="{5238900D-0DB4-43F5-9882-37038E2217B5}"/>
                </a:ext>
              </a:extLst>
            </p:cNvPr>
            <p:cNvSpPr>
              <a:spLocks noChangeArrowheads="1"/>
            </p:cNvSpPr>
            <p:nvPr/>
          </p:nvSpPr>
          <p:spPr bwMode="auto">
            <a:xfrm>
              <a:off x="149" y="5457"/>
              <a:ext cx="789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83" name="Line 94">
              <a:extLst>
                <a:ext uri="{FF2B5EF4-FFF2-40B4-BE49-F238E27FC236}">
                  <a16:creationId xmlns:a16="http://schemas.microsoft.com/office/drawing/2014/main" id="{6A17DC5F-38EF-4C45-97CE-BD6E0BC26E67}"/>
                </a:ext>
              </a:extLst>
            </p:cNvPr>
            <p:cNvSpPr>
              <a:spLocks noChangeShapeType="1"/>
            </p:cNvSpPr>
            <p:nvPr/>
          </p:nvSpPr>
          <p:spPr bwMode="auto">
            <a:xfrm>
              <a:off x="8043" y="1030"/>
              <a:ext cx="0" cy="44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84" name="Rectangle 95">
              <a:extLst>
                <a:ext uri="{FF2B5EF4-FFF2-40B4-BE49-F238E27FC236}">
                  <a16:creationId xmlns:a16="http://schemas.microsoft.com/office/drawing/2014/main" id="{E53AF020-D975-47DE-939F-1E1B1F6ABAD0}"/>
                </a:ext>
              </a:extLst>
            </p:cNvPr>
            <p:cNvSpPr>
              <a:spLocks noChangeArrowheads="1"/>
            </p:cNvSpPr>
            <p:nvPr/>
          </p:nvSpPr>
          <p:spPr bwMode="auto">
            <a:xfrm>
              <a:off x="8043" y="1030"/>
              <a:ext cx="5" cy="44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85" name="Line 96">
              <a:extLst>
                <a:ext uri="{FF2B5EF4-FFF2-40B4-BE49-F238E27FC236}">
                  <a16:creationId xmlns:a16="http://schemas.microsoft.com/office/drawing/2014/main" id="{C361AB03-FD38-4531-A45D-5136B5FA28C0}"/>
                </a:ext>
              </a:extLst>
            </p:cNvPr>
            <p:cNvSpPr>
              <a:spLocks noChangeShapeType="1"/>
            </p:cNvSpPr>
            <p:nvPr/>
          </p:nvSpPr>
          <p:spPr bwMode="auto">
            <a:xfrm>
              <a:off x="144" y="546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86" name="Rectangle 97">
              <a:extLst>
                <a:ext uri="{FF2B5EF4-FFF2-40B4-BE49-F238E27FC236}">
                  <a16:creationId xmlns:a16="http://schemas.microsoft.com/office/drawing/2014/main" id="{7C77DBE4-947E-4437-A8E0-F024D2EF1DA2}"/>
                </a:ext>
              </a:extLst>
            </p:cNvPr>
            <p:cNvSpPr>
              <a:spLocks noChangeArrowheads="1"/>
            </p:cNvSpPr>
            <p:nvPr/>
          </p:nvSpPr>
          <p:spPr bwMode="auto">
            <a:xfrm>
              <a:off x="144" y="546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87" name="Line 98">
              <a:extLst>
                <a:ext uri="{FF2B5EF4-FFF2-40B4-BE49-F238E27FC236}">
                  <a16:creationId xmlns:a16="http://schemas.microsoft.com/office/drawing/2014/main" id="{40882E5F-FB56-4173-B0AD-4F44F654981A}"/>
                </a:ext>
              </a:extLst>
            </p:cNvPr>
            <p:cNvSpPr>
              <a:spLocks noChangeShapeType="1"/>
            </p:cNvSpPr>
            <p:nvPr/>
          </p:nvSpPr>
          <p:spPr bwMode="auto">
            <a:xfrm>
              <a:off x="1120" y="546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88" name="Rectangle 99">
              <a:extLst>
                <a:ext uri="{FF2B5EF4-FFF2-40B4-BE49-F238E27FC236}">
                  <a16:creationId xmlns:a16="http://schemas.microsoft.com/office/drawing/2014/main" id="{BE4424B1-FBD5-4183-8448-3483523F7BD9}"/>
                </a:ext>
              </a:extLst>
            </p:cNvPr>
            <p:cNvSpPr>
              <a:spLocks noChangeArrowheads="1"/>
            </p:cNvSpPr>
            <p:nvPr/>
          </p:nvSpPr>
          <p:spPr bwMode="auto">
            <a:xfrm>
              <a:off x="1120" y="546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89" name="Line 100">
              <a:extLst>
                <a:ext uri="{FF2B5EF4-FFF2-40B4-BE49-F238E27FC236}">
                  <a16:creationId xmlns:a16="http://schemas.microsoft.com/office/drawing/2014/main" id="{E38A0187-FCCA-4826-B2D8-B5A55FD1E3A2}"/>
                </a:ext>
              </a:extLst>
            </p:cNvPr>
            <p:cNvSpPr>
              <a:spLocks noChangeShapeType="1"/>
            </p:cNvSpPr>
            <p:nvPr/>
          </p:nvSpPr>
          <p:spPr bwMode="auto">
            <a:xfrm>
              <a:off x="4616" y="546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90" name="Rectangle 101">
              <a:extLst>
                <a:ext uri="{FF2B5EF4-FFF2-40B4-BE49-F238E27FC236}">
                  <a16:creationId xmlns:a16="http://schemas.microsoft.com/office/drawing/2014/main" id="{AC79ECF2-57FF-49F3-8DBE-5E8DEE17FD6B}"/>
                </a:ext>
              </a:extLst>
            </p:cNvPr>
            <p:cNvSpPr>
              <a:spLocks noChangeArrowheads="1"/>
            </p:cNvSpPr>
            <p:nvPr/>
          </p:nvSpPr>
          <p:spPr bwMode="auto">
            <a:xfrm>
              <a:off x="4616" y="546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91" name="Line 102">
              <a:extLst>
                <a:ext uri="{FF2B5EF4-FFF2-40B4-BE49-F238E27FC236}">
                  <a16:creationId xmlns:a16="http://schemas.microsoft.com/office/drawing/2014/main" id="{8C355A91-52EE-430F-957D-20D008CADFAD}"/>
                </a:ext>
              </a:extLst>
            </p:cNvPr>
            <p:cNvSpPr>
              <a:spLocks noChangeShapeType="1"/>
            </p:cNvSpPr>
            <p:nvPr/>
          </p:nvSpPr>
          <p:spPr bwMode="auto">
            <a:xfrm>
              <a:off x="8043" y="546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92" name="Rectangle 103">
              <a:extLst>
                <a:ext uri="{FF2B5EF4-FFF2-40B4-BE49-F238E27FC236}">
                  <a16:creationId xmlns:a16="http://schemas.microsoft.com/office/drawing/2014/main" id="{007A8B0D-8795-41FB-B083-4F248A45F982}"/>
                </a:ext>
              </a:extLst>
            </p:cNvPr>
            <p:cNvSpPr>
              <a:spLocks noChangeArrowheads="1"/>
            </p:cNvSpPr>
            <p:nvPr/>
          </p:nvSpPr>
          <p:spPr bwMode="auto">
            <a:xfrm>
              <a:off x="8043" y="546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93" name="Line 104">
              <a:extLst>
                <a:ext uri="{FF2B5EF4-FFF2-40B4-BE49-F238E27FC236}">
                  <a16:creationId xmlns:a16="http://schemas.microsoft.com/office/drawing/2014/main" id="{48DA7FEE-EF44-4E2A-B97C-0D04658E3FB3}"/>
                </a:ext>
              </a:extLst>
            </p:cNvPr>
            <p:cNvSpPr>
              <a:spLocks noChangeShapeType="1"/>
            </p:cNvSpPr>
            <p:nvPr/>
          </p:nvSpPr>
          <p:spPr bwMode="auto">
            <a:xfrm>
              <a:off x="8048" y="102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94" name="Rectangle 105">
              <a:extLst>
                <a:ext uri="{FF2B5EF4-FFF2-40B4-BE49-F238E27FC236}">
                  <a16:creationId xmlns:a16="http://schemas.microsoft.com/office/drawing/2014/main" id="{763AA838-A7FC-4995-980B-B3D1B92C38E2}"/>
                </a:ext>
              </a:extLst>
            </p:cNvPr>
            <p:cNvSpPr>
              <a:spLocks noChangeArrowheads="1"/>
            </p:cNvSpPr>
            <p:nvPr/>
          </p:nvSpPr>
          <p:spPr bwMode="auto">
            <a:xfrm>
              <a:off x="8048" y="102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95" name="Line 106">
              <a:extLst>
                <a:ext uri="{FF2B5EF4-FFF2-40B4-BE49-F238E27FC236}">
                  <a16:creationId xmlns:a16="http://schemas.microsoft.com/office/drawing/2014/main" id="{FD36A48D-EF84-406F-BB0C-1D08B8C911A0}"/>
                </a:ext>
              </a:extLst>
            </p:cNvPr>
            <p:cNvSpPr>
              <a:spLocks noChangeShapeType="1"/>
            </p:cNvSpPr>
            <p:nvPr/>
          </p:nvSpPr>
          <p:spPr bwMode="auto">
            <a:xfrm>
              <a:off x="8048" y="113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96" name="Rectangle 107">
              <a:extLst>
                <a:ext uri="{FF2B5EF4-FFF2-40B4-BE49-F238E27FC236}">
                  <a16:creationId xmlns:a16="http://schemas.microsoft.com/office/drawing/2014/main" id="{B5570499-2D5E-4F75-A6A1-CAD4A380768C}"/>
                </a:ext>
              </a:extLst>
            </p:cNvPr>
            <p:cNvSpPr>
              <a:spLocks noChangeArrowheads="1"/>
            </p:cNvSpPr>
            <p:nvPr/>
          </p:nvSpPr>
          <p:spPr bwMode="auto">
            <a:xfrm>
              <a:off x="8048" y="1136"/>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97" name="Line 108">
              <a:extLst>
                <a:ext uri="{FF2B5EF4-FFF2-40B4-BE49-F238E27FC236}">
                  <a16:creationId xmlns:a16="http://schemas.microsoft.com/office/drawing/2014/main" id="{E7572386-B604-4FAA-9E05-91C9B321F585}"/>
                </a:ext>
              </a:extLst>
            </p:cNvPr>
            <p:cNvSpPr>
              <a:spLocks noChangeShapeType="1"/>
            </p:cNvSpPr>
            <p:nvPr/>
          </p:nvSpPr>
          <p:spPr bwMode="auto">
            <a:xfrm>
              <a:off x="8048" y="147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98" name="Rectangle 109">
              <a:extLst>
                <a:ext uri="{FF2B5EF4-FFF2-40B4-BE49-F238E27FC236}">
                  <a16:creationId xmlns:a16="http://schemas.microsoft.com/office/drawing/2014/main" id="{5D3354BE-A1A8-4ADD-BDA6-3BAAA84CD7CC}"/>
                </a:ext>
              </a:extLst>
            </p:cNvPr>
            <p:cNvSpPr>
              <a:spLocks noChangeArrowheads="1"/>
            </p:cNvSpPr>
            <p:nvPr/>
          </p:nvSpPr>
          <p:spPr bwMode="auto">
            <a:xfrm>
              <a:off x="8048" y="147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199" name="Line 110">
              <a:extLst>
                <a:ext uri="{FF2B5EF4-FFF2-40B4-BE49-F238E27FC236}">
                  <a16:creationId xmlns:a16="http://schemas.microsoft.com/office/drawing/2014/main" id="{20B5E1EC-C41E-413B-B845-E6DD87DDA770}"/>
                </a:ext>
              </a:extLst>
            </p:cNvPr>
            <p:cNvSpPr>
              <a:spLocks noChangeShapeType="1"/>
            </p:cNvSpPr>
            <p:nvPr/>
          </p:nvSpPr>
          <p:spPr bwMode="auto">
            <a:xfrm>
              <a:off x="8048" y="18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00" name="Rectangle 111">
              <a:extLst>
                <a:ext uri="{FF2B5EF4-FFF2-40B4-BE49-F238E27FC236}">
                  <a16:creationId xmlns:a16="http://schemas.microsoft.com/office/drawing/2014/main" id="{8E4BC3A3-6477-4CBA-A7D9-A28C901B135D}"/>
                </a:ext>
              </a:extLst>
            </p:cNvPr>
            <p:cNvSpPr>
              <a:spLocks noChangeArrowheads="1"/>
            </p:cNvSpPr>
            <p:nvPr/>
          </p:nvSpPr>
          <p:spPr bwMode="auto">
            <a:xfrm>
              <a:off x="8048" y="1805"/>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01" name="Line 112">
              <a:extLst>
                <a:ext uri="{FF2B5EF4-FFF2-40B4-BE49-F238E27FC236}">
                  <a16:creationId xmlns:a16="http://schemas.microsoft.com/office/drawing/2014/main" id="{E24A4830-8553-4F99-9DF3-8BE652001352}"/>
                </a:ext>
              </a:extLst>
            </p:cNvPr>
            <p:cNvSpPr>
              <a:spLocks noChangeShapeType="1"/>
            </p:cNvSpPr>
            <p:nvPr/>
          </p:nvSpPr>
          <p:spPr bwMode="auto">
            <a:xfrm>
              <a:off x="8048" y="225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02" name="Rectangle 113">
              <a:extLst>
                <a:ext uri="{FF2B5EF4-FFF2-40B4-BE49-F238E27FC236}">
                  <a16:creationId xmlns:a16="http://schemas.microsoft.com/office/drawing/2014/main" id="{42F9843F-1436-4067-B540-69A0E3D29D9C}"/>
                </a:ext>
              </a:extLst>
            </p:cNvPr>
            <p:cNvSpPr>
              <a:spLocks noChangeArrowheads="1"/>
            </p:cNvSpPr>
            <p:nvPr/>
          </p:nvSpPr>
          <p:spPr bwMode="auto">
            <a:xfrm>
              <a:off x="8048" y="225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03" name="Line 114">
              <a:extLst>
                <a:ext uri="{FF2B5EF4-FFF2-40B4-BE49-F238E27FC236}">
                  <a16:creationId xmlns:a16="http://schemas.microsoft.com/office/drawing/2014/main" id="{B9E762A9-C506-4432-9D81-6EC46021AA4E}"/>
                </a:ext>
              </a:extLst>
            </p:cNvPr>
            <p:cNvSpPr>
              <a:spLocks noChangeShapeType="1"/>
            </p:cNvSpPr>
            <p:nvPr/>
          </p:nvSpPr>
          <p:spPr bwMode="auto">
            <a:xfrm>
              <a:off x="8048" y="254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04" name="Rectangle 115">
              <a:extLst>
                <a:ext uri="{FF2B5EF4-FFF2-40B4-BE49-F238E27FC236}">
                  <a16:creationId xmlns:a16="http://schemas.microsoft.com/office/drawing/2014/main" id="{75F26E7A-71AC-448B-B9B5-0469649AECC8}"/>
                </a:ext>
              </a:extLst>
            </p:cNvPr>
            <p:cNvSpPr>
              <a:spLocks noChangeArrowheads="1"/>
            </p:cNvSpPr>
            <p:nvPr/>
          </p:nvSpPr>
          <p:spPr bwMode="auto">
            <a:xfrm>
              <a:off x="8048" y="2548"/>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05" name="Line 116">
              <a:extLst>
                <a:ext uri="{FF2B5EF4-FFF2-40B4-BE49-F238E27FC236}">
                  <a16:creationId xmlns:a16="http://schemas.microsoft.com/office/drawing/2014/main" id="{1E42BD40-BBEC-4FF9-AD3E-F54E0675BA72}"/>
                </a:ext>
              </a:extLst>
            </p:cNvPr>
            <p:cNvSpPr>
              <a:spLocks noChangeShapeType="1"/>
            </p:cNvSpPr>
            <p:nvPr/>
          </p:nvSpPr>
          <p:spPr bwMode="auto">
            <a:xfrm>
              <a:off x="8048" y="305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06" name="Rectangle 117">
              <a:extLst>
                <a:ext uri="{FF2B5EF4-FFF2-40B4-BE49-F238E27FC236}">
                  <a16:creationId xmlns:a16="http://schemas.microsoft.com/office/drawing/2014/main" id="{9B5657F9-C044-40FD-89FB-777DA3073A44}"/>
                </a:ext>
              </a:extLst>
            </p:cNvPr>
            <p:cNvSpPr>
              <a:spLocks noChangeArrowheads="1"/>
            </p:cNvSpPr>
            <p:nvPr/>
          </p:nvSpPr>
          <p:spPr bwMode="auto">
            <a:xfrm>
              <a:off x="8048" y="3052"/>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07" name="Line 118">
              <a:extLst>
                <a:ext uri="{FF2B5EF4-FFF2-40B4-BE49-F238E27FC236}">
                  <a16:creationId xmlns:a16="http://schemas.microsoft.com/office/drawing/2014/main" id="{3653B28E-D7E7-435E-8581-B011355AD995}"/>
                </a:ext>
              </a:extLst>
            </p:cNvPr>
            <p:cNvSpPr>
              <a:spLocks noChangeShapeType="1"/>
            </p:cNvSpPr>
            <p:nvPr/>
          </p:nvSpPr>
          <p:spPr bwMode="auto">
            <a:xfrm>
              <a:off x="8048" y="347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08" name="Rectangle 119">
              <a:extLst>
                <a:ext uri="{FF2B5EF4-FFF2-40B4-BE49-F238E27FC236}">
                  <a16:creationId xmlns:a16="http://schemas.microsoft.com/office/drawing/2014/main" id="{A08190BC-BE0F-4F53-AEA0-484EAD522560}"/>
                </a:ext>
              </a:extLst>
            </p:cNvPr>
            <p:cNvSpPr>
              <a:spLocks noChangeArrowheads="1"/>
            </p:cNvSpPr>
            <p:nvPr/>
          </p:nvSpPr>
          <p:spPr bwMode="auto">
            <a:xfrm>
              <a:off x="8048" y="347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09" name="Line 120">
              <a:extLst>
                <a:ext uri="{FF2B5EF4-FFF2-40B4-BE49-F238E27FC236}">
                  <a16:creationId xmlns:a16="http://schemas.microsoft.com/office/drawing/2014/main" id="{2CB27724-3A07-44AE-AD5D-87A8D1C2242D}"/>
                </a:ext>
              </a:extLst>
            </p:cNvPr>
            <p:cNvSpPr>
              <a:spLocks noChangeShapeType="1"/>
            </p:cNvSpPr>
            <p:nvPr/>
          </p:nvSpPr>
          <p:spPr bwMode="auto">
            <a:xfrm>
              <a:off x="8048" y="400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10" name="Rectangle 121">
              <a:extLst>
                <a:ext uri="{FF2B5EF4-FFF2-40B4-BE49-F238E27FC236}">
                  <a16:creationId xmlns:a16="http://schemas.microsoft.com/office/drawing/2014/main" id="{626D67FC-09F1-4F69-BB1D-2D1C86177B9C}"/>
                </a:ext>
              </a:extLst>
            </p:cNvPr>
            <p:cNvSpPr>
              <a:spLocks noChangeArrowheads="1"/>
            </p:cNvSpPr>
            <p:nvPr/>
          </p:nvSpPr>
          <p:spPr bwMode="auto">
            <a:xfrm>
              <a:off x="8048" y="4003"/>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11" name="Line 122">
              <a:extLst>
                <a:ext uri="{FF2B5EF4-FFF2-40B4-BE49-F238E27FC236}">
                  <a16:creationId xmlns:a16="http://schemas.microsoft.com/office/drawing/2014/main" id="{A7E34B30-8CE6-4C2B-9F05-F57A89B62772}"/>
                </a:ext>
              </a:extLst>
            </p:cNvPr>
            <p:cNvSpPr>
              <a:spLocks noChangeShapeType="1"/>
            </p:cNvSpPr>
            <p:nvPr/>
          </p:nvSpPr>
          <p:spPr bwMode="auto">
            <a:xfrm>
              <a:off x="8048" y="436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12" name="Rectangle 123">
              <a:extLst>
                <a:ext uri="{FF2B5EF4-FFF2-40B4-BE49-F238E27FC236}">
                  <a16:creationId xmlns:a16="http://schemas.microsoft.com/office/drawing/2014/main" id="{EDF3C2FE-9507-4000-9058-8B24FC1988C8}"/>
                </a:ext>
              </a:extLst>
            </p:cNvPr>
            <p:cNvSpPr>
              <a:spLocks noChangeArrowheads="1"/>
            </p:cNvSpPr>
            <p:nvPr/>
          </p:nvSpPr>
          <p:spPr bwMode="auto">
            <a:xfrm>
              <a:off x="8048" y="4363"/>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13" name="Line 124">
              <a:extLst>
                <a:ext uri="{FF2B5EF4-FFF2-40B4-BE49-F238E27FC236}">
                  <a16:creationId xmlns:a16="http://schemas.microsoft.com/office/drawing/2014/main" id="{2017F096-E96D-442A-8AD8-266D2F1614E2}"/>
                </a:ext>
              </a:extLst>
            </p:cNvPr>
            <p:cNvSpPr>
              <a:spLocks noChangeShapeType="1"/>
            </p:cNvSpPr>
            <p:nvPr/>
          </p:nvSpPr>
          <p:spPr bwMode="auto">
            <a:xfrm>
              <a:off x="8048" y="475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14" name="Rectangle 125">
              <a:extLst>
                <a:ext uri="{FF2B5EF4-FFF2-40B4-BE49-F238E27FC236}">
                  <a16:creationId xmlns:a16="http://schemas.microsoft.com/office/drawing/2014/main" id="{8E25E6BE-6069-4825-9D08-2A7603D0924D}"/>
                </a:ext>
              </a:extLst>
            </p:cNvPr>
            <p:cNvSpPr>
              <a:spLocks noChangeArrowheads="1"/>
            </p:cNvSpPr>
            <p:nvPr/>
          </p:nvSpPr>
          <p:spPr bwMode="auto">
            <a:xfrm>
              <a:off x="8048" y="4756"/>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15" name="Line 126">
              <a:extLst>
                <a:ext uri="{FF2B5EF4-FFF2-40B4-BE49-F238E27FC236}">
                  <a16:creationId xmlns:a16="http://schemas.microsoft.com/office/drawing/2014/main" id="{A545687A-83CC-4B9D-B219-A811BB7DE4CE}"/>
                </a:ext>
              </a:extLst>
            </p:cNvPr>
            <p:cNvSpPr>
              <a:spLocks noChangeShapeType="1"/>
            </p:cNvSpPr>
            <p:nvPr/>
          </p:nvSpPr>
          <p:spPr bwMode="auto">
            <a:xfrm>
              <a:off x="8048" y="50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16" name="Rectangle 127">
              <a:extLst>
                <a:ext uri="{FF2B5EF4-FFF2-40B4-BE49-F238E27FC236}">
                  <a16:creationId xmlns:a16="http://schemas.microsoft.com/office/drawing/2014/main" id="{EE75D7FE-F70A-477C-AF74-F9C593945F73}"/>
                </a:ext>
              </a:extLst>
            </p:cNvPr>
            <p:cNvSpPr>
              <a:spLocks noChangeArrowheads="1"/>
            </p:cNvSpPr>
            <p:nvPr/>
          </p:nvSpPr>
          <p:spPr bwMode="auto">
            <a:xfrm>
              <a:off x="8048" y="502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17" name="Line 128">
              <a:extLst>
                <a:ext uri="{FF2B5EF4-FFF2-40B4-BE49-F238E27FC236}">
                  <a16:creationId xmlns:a16="http://schemas.microsoft.com/office/drawing/2014/main" id="{2F270DEE-9710-47E2-8CC7-3B438595A336}"/>
                </a:ext>
              </a:extLst>
            </p:cNvPr>
            <p:cNvSpPr>
              <a:spLocks noChangeShapeType="1"/>
            </p:cNvSpPr>
            <p:nvPr/>
          </p:nvSpPr>
          <p:spPr bwMode="auto">
            <a:xfrm>
              <a:off x="8048" y="545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sp>
          <p:nvSpPr>
            <p:cNvPr id="218" name="Rectangle 129">
              <a:extLst>
                <a:ext uri="{FF2B5EF4-FFF2-40B4-BE49-F238E27FC236}">
                  <a16:creationId xmlns:a16="http://schemas.microsoft.com/office/drawing/2014/main" id="{1805F0D8-7D95-4165-BF15-D847DAFEEE4A}"/>
                </a:ext>
              </a:extLst>
            </p:cNvPr>
            <p:cNvSpPr>
              <a:spLocks noChangeArrowheads="1"/>
            </p:cNvSpPr>
            <p:nvPr/>
          </p:nvSpPr>
          <p:spPr bwMode="auto">
            <a:xfrm>
              <a:off x="8048" y="545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ヒラギノ角ゴ ProN W6"/>
                <a:sym typeface="ヒラギノ角ゴ ProN W6"/>
              </a:endParaRPr>
            </a:p>
          </p:txBody>
        </p:sp>
      </p:grpSp>
    </p:spTree>
    <p:extLst>
      <p:ext uri="{BB962C8B-B14F-4D97-AF65-F5344CB8AC3E}">
        <p14:creationId xmlns:p14="http://schemas.microsoft.com/office/powerpoint/2010/main" val="341082723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 name="四角形"/>
          <p:cNvSpPr/>
          <p:nvPr/>
        </p:nvSpPr>
        <p:spPr>
          <a:xfrm>
            <a:off x="-1" y="-4234"/>
            <a:ext cx="13004801" cy="1270001"/>
          </a:xfrm>
          <a:prstGeom prst="rect">
            <a:avLst/>
          </a:prstGeom>
          <a:solidFill>
            <a:srgbClr val="55BBB3"/>
          </a:solidFill>
          <a:ln w="12700">
            <a:miter lim="400000"/>
          </a:ln>
        </p:spPr>
        <p:txBody>
          <a:bodyPr lIns="50800" tIns="50800" rIns="50800" bIns="50800" anchor="ctr"/>
          <a:lstStyle/>
          <a:p>
            <a:pPr>
              <a:defRPr sz="2200">
                <a:solidFill>
                  <a:srgbClr val="0BBEB4"/>
                </a:solidFill>
                <a:latin typeface="+mn-lt"/>
                <a:ea typeface="+mn-ea"/>
                <a:cs typeface="+mn-cs"/>
                <a:sym typeface="ヒラギノ角ゴ ProN W3"/>
              </a:defRPr>
            </a:pPr>
            <a:endParaRPr/>
          </a:p>
        </p:txBody>
      </p:sp>
      <p:sp>
        <p:nvSpPr>
          <p:cNvPr id="1093" name="9. 運営会社について"/>
          <p:cNvSpPr txBox="1"/>
          <p:nvPr/>
        </p:nvSpPr>
        <p:spPr>
          <a:xfrm>
            <a:off x="561898" y="364027"/>
            <a:ext cx="684861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800">
                <a:solidFill>
                  <a:srgbClr val="FFFFFF"/>
                </a:solidFill>
              </a:defRPr>
            </a:lvl1pPr>
          </a:lstStyle>
          <a:p>
            <a:r>
              <a:t> </a:t>
            </a:r>
            <a:r>
              <a:rPr dirty="0" err="1"/>
              <a:t>運営会社について</a:t>
            </a:r>
            <a:endParaRPr dirty="0"/>
          </a:p>
        </p:txBody>
      </p:sp>
      <p:sp>
        <p:nvSpPr>
          <p:cNvPr id="1094" name="Footer Placeholder 9"/>
          <p:cNvSpPr txBox="1"/>
          <p:nvPr/>
        </p:nvSpPr>
        <p:spPr>
          <a:xfrm>
            <a:off x="3564115" y="9031677"/>
            <a:ext cx="5876570"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914400">
              <a:defRPr sz="1200">
                <a:solidFill>
                  <a:srgbClr val="888888"/>
                </a:solidFill>
                <a:latin typeface="Helvetica"/>
                <a:ea typeface="Helvetica"/>
                <a:cs typeface="Helvetica"/>
                <a:sym typeface="Helvetica"/>
              </a:defRPr>
            </a:lvl1pPr>
          </a:lstStyle>
          <a:p>
            <a:r>
              <a:t>Copyright © Human Capital Technology Co., Ltd. All rights reserved.</a:t>
            </a:r>
          </a:p>
        </p:txBody>
      </p:sp>
      <p:sp>
        <p:nvSpPr>
          <p:cNvPr id="1095" name="スライド番号"/>
          <p:cNvSpPr txBox="1">
            <a:spLocks noGrp="1"/>
          </p:cNvSpPr>
          <p:nvPr>
            <p:ph type="sldNum" sz="quarter" idx="2"/>
          </p:nvPr>
        </p:nvSpPr>
        <p:spPr>
          <a:xfrm>
            <a:off x="11614232" y="8968177"/>
            <a:ext cx="768428" cy="3291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fld id="{86CB4B4D-7CA3-9044-876B-883B54F8677D}" type="slidenum">
              <a:t>36</a:t>
            </a:fld>
            <a:endParaRPr/>
          </a:p>
        </p:txBody>
      </p:sp>
      <p:pic>
        <p:nvPicPr>
          <p:cNvPr id="1096"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10390270" y="329538"/>
            <a:ext cx="2423268" cy="602508"/>
          </a:xfrm>
          <a:prstGeom prst="rect">
            <a:avLst/>
          </a:prstGeom>
          <a:ln w="12700">
            <a:miter lim="400000"/>
          </a:ln>
        </p:spPr>
      </p:pic>
      <p:pic>
        <p:nvPicPr>
          <p:cNvPr id="1097" name="イメージ" descr="イメージ"/>
          <p:cNvPicPr>
            <a:picLocks noChangeAspect="1"/>
          </p:cNvPicPr>
          <p:nvPr/>
        </p:nvPicPr>
        <p:blipFill>
          <a:blip r:embed="rId3"/>
          <a:stretch>
            <a:fillRect/>
          </a:stretch>
        </p:blipFill>
        <p:spPr>
          <a:xfrm>
            <a:off x="1583882" y="4176566"/>
            <a:ext cx="3107872" cy="1771632"/>
          </a:xfrm>
          <a:prstGeom prst="rect">
            <a:avLst/>
          </a:prstGeom>
          <a:ln w="12700">
            <a:miter lim="400000"/>
          </a:ln>
        </p:spPr>
      </p:pic>
      <p:sp>
        <p:nvSpPr>
          <p:cNvPr id="1098" name="正方形/長方形 22"/>
          <p:cNvSpPr txBox="1"/>
          <p:nvPr/>
        </p:nvSpPr>
        <p:spPr>
          <a:xfrm>
            <a:off x="5800083" y="3930558"/>
            <a:ext cx="5977820" cy="2263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l" defTabSz="650240">
              <a:lnSpc>
                <a:spcPct val="170000"/>
              </a:lnSpc>
              <a:defRPr sz="1400">
                <a:solidFill>
                  <a:srgbClr val="5E5E5E"/>
                </a:solidFill>
                <a:latin typeface="+mn-lt"/>
                <a:ea typeface="+mn-ea"/>
                <a:cs typeface="+mn-cs"/>
                <a:sym typeface="ヒラギノ角ゴ ProN W3"/>
              </a:defRPr>
            </a:lvl1pPr>
          </a:lstStyle>
          <a:p>
            <a:r>
              <a:rPr dirty="0"/>
              <a:t>リクルートとサイバーエージェントの新規事業開発プログラムによって2017年7月に生まれたHRテクノロジーカンパニーです。リクルートが持つ人材領域での知見や顧客接点と、サイバーエージェントが培ってきた関連ツールの運用ノウハウを最大限に活かし、「Geppo」およびその他関連サービスの開発・販売・ソリューション提供などを行うことで、人材・労働面の課題解決を支援してまいります。</a:t>
            </a:r>
          </a:p>
        </p:txBody>
      </p:sp>
      <p:sp>
        <p:nvSpPr>
          <p:cNvPr id="1099" name="線"/>
          <p:cNvSpPr/>
          <p:nvPr/>
        </p:nvSpPr>
        <p:spPr>
          <a:xfrm flipV="1">
            <a:off x="5296718" y="3921056"/>
            <a:ext cx="1" cy="2302932"/>
          </a:xfrm>
          <a:prstGeom prst="line">
            <a:avLst/>
          </a:prstGeom>
          <a:ln w="12700">
            <a:solidFill>
              <a:srgbClr val="D6D5D5"/>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Tree>
    <p:extLst>
      <p:ext uri="{BB962C8B-B14F-4D97-AF65-F5344CB8AC3E}">
        <p14:creationId xmlns:p14="http://schemas.microsoft.com/office/powerpoint/2010/main" val="38057152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1" name="グループ"/>
          <p:cNvGrpSpPr/>
          <p:nvPr/>
        </p:nvGrpSpPr>
        <p:grpSpPr>
          <a:xfrm>
            <a:off x="-1" y="-4234"/>
            <a:ext cx="13004801" cy="1270001"/>
            <a:chOff x="0" y="0"/>
            <a:chExt cx="13004800" cy="1270000"/>
          </a:xfrm>
        </p:grpSpPr>
        <p:sp>
          <p:nvSpPr>
            <p:cNvPr id="959" name="四角形"/>
            <p:cNvSpPr/>
            <p:nvPr/>
          </p:nvSpPr>
          <p:spPr>
            <a:xfrm>
              <a:off x="0" y="0"/>
              <a:ext cx="13004800" cy="1270000"/>
            </a:xfrm>
            <a:prstGeom prst="rect">
              <a:avLst/>
            </a:prstGeom>
            <a:solidFill>
              <a:srgbClr val="55BBB3"/>
            </a:solidFill>
            <a:ln w="12700" cap="flat">
              <a:noFill/>
              <a:miter lim="400000"/>
            </a:ln>
            <a:effectLst/>
          </p:spPr>
          <p:txBody>
            <a:bodyPr wrap="square" lIns="50800" tIns="50800" rIns="50800" bIns="50800" numCol="1" anchor="ctr">
              <a:noAutofit/>
            </a:bodyPr>
            <a:lstStyle/>
            <a:p>
              <a:pPr>
                <a:defRPr sz="2200">
                  <a:solidFill>
                    <a:srgbClr val="0BBEB4"/>
                  </a:solidFill>
                  <a:latin typeface="+mn-lt"/>
                  <a:ea typeface="+mn-ea"/>
                  <a:cs typeface="+mn-cs"/>
                  <a:sym typeface="ヒラギノ角ゴ ProN W3"/>
                </a:defRPr>
              </a:pPr>
              <a:endParaRPr/>
            </a:p>
          </p:txBody>
        </p:sp>
        <p:sp>
          <p:nvSpPr>
            <p:cNvPr id="960" name="4. 導入実績"/>
            <p:cNvSpPr txBox="1"/>
            <p:nvPr/>
          </p:nvSpPr>
          <p:spPr>
            <a:xfrm>
              <a:off x="561898" y="368261"/>
              <a:ext cx="6848618" cy="5334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2800">
                  <a:solidFill>
                    <a:srgbClr val="FFFFFF"/>
                  </a:solidFill>
                </a:defRPr>
              </a:lvl1pPr>
            </a:lstStyle>
            <a:p>
              <a:r>
                <a:rPr dirty="0" err="1"/>
                <a:t>導入実績</a:t>
              </a:r>
              <a:r>
                <a:rPr lang="ja-JP" altLang="en-US" dirty="0"/>
                <a:t>（一例）</a:t>
              </a:r>
              <a:endParaRPr dirty="0"/>
            </a:p>
          </p:txBody>
        </p:sp>
      </p:grpSp>
      <p:sp>
        <p:nvSpPr>
          <p:cNvPr id="962" name="Footer Placeholder 9"/>
          <p:cNvSpPr txBox="1"/>
          <p:nvPr/>
        </p:nvSpPr>
        <p:spPr>
          <a:xfrm>
            <a:off x="3564115" y="9031677"/>
            <a:ext cx="5876570"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914400">
              <a:defRPr sz="1200">
                <a:solidFill>
                  <a:srgbClr val="888888"/>
                </a:solidFill>
                <a:latin typeface="Helvetica"/>
                <a:ea typeface="Helvetica"/>
                <a:cs typeface="Helvetica"/>
                <a:sym typeface="Helvetica"/>
              </a:defRPr>
            </a:lvl1pPr>
          </a:lstStyle>
          <a:p>
            <a:r>
              <a:t>Copyright © Human Capital Technology Co., Ltd. All rights reserved.</a:t>
            </a:r>
          </a:p>
        </p:txBody>
      </p:sp>
      <p:sp>
        <p:nvSpPr>
          <p:cNvPr id="963" name="スライド番号"/>
          <p:cNvSpPr txBox="1">
            <a:spLocks noGrp="1"/>
          </p:cNvSpPr>
          <p:nvPr>
            <p:ph type="sldNum" sz="quarter" idx="2"/>
          </p:nvPr>
        </p:nvSpPr>
        <p:spPr>
          <a:xfrm>
            <a:off x="11614232" y="8968177"/>
            <a:ext cx="768428" cy="3291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fld id="{86CB4B4D-7CA3-9044-876B-883B54F8677D}" type="slidenum">
              <a:t>37</a:t>
            </a:fld>
            <a:endParaRPr/>
          </a:p>
        </p:txBody>
      </p:sp>
      <p:pic>
        <p:nvPicPr>
          <p:cNvPr id="965" name="スクリーンショット 2020-04-13 1.40.38.png" descr="スクリーンショット 2020-04-13 1.40.3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1398" y="2521916"/>
            <a:ext cx="10302002" cy="5401733"/>
          </a:xfrm>
          <a:prstGeom prst="rect">
            <a:avLst/>
          </a:prstGeom>
          <a:ln w="12700">
            <a:miter lim="400000"/>
          </a:ln>
        </p:spPr>
      </p:pic>
      <p:pic>
        <p:nvPicPr>
          <p:cNvPr id="966" name="イメージ" descr="イメージ"/>
          <p:cNvPicPr>
            <a:picLocks noChangeAspect="1"/>
          </p:cNvPicPr>
          <p:nvPr/>
        </p:nvPicPr>
        <p:blipFill>
          <a:blip r:embed="rId3" cstate="print">
            <a:alphaModFix amt="16732"/>
            <a:extLst>
              <a:ext uri="{28A0092B-C50C-407E-A947-70E740481C1C}">
                <a14:useLocalDpi xmlns:a14="http://schemas.microsoft.com/office/drawing/2010/main"/>
              </a:ext>
            </a:extLst>
          </a:blip>
          <a:srcRect/>
          <a:stretch>
            <a:fillRect/>
          </a:stretch>
        </p:blipFill>
        <p:spPr>
          <a:xfrm>
            <a:off x="10390270" y="329538"/>
            <a:ext cx="2423268" cy="602508"/>
          </a:xfrm>
          <a:prstGeom prst="rect">
            <a:avLst/>
          </a:prstGeom>
          <a:ln w="12700">
            <a:miter lim="400000"/>
          </a:ln>
        </p:spPr>
      </p:pic>
    </p:spTree>
    <p:extLst>
      <p:ext uri="{BB962C8B-B14F-4D97-AF65-F5344CB8AC3E}">
        <p14:creationId xmlns:p14="http://schemas.microsoft.com/office/powerpoint/2010/main" val="23770317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n-US" altLang="ja-JP" dirty="0"/>
              <a:t>1.</a:t>
            </a:r>
            <a:r>
              <a:rPr lang="ja-JP" altLang="en-US" dirty="0"/>
              <a:t>実施目的</a:t>
            </a:r>
          </a:p>
        </p:txBody>
      </p:sp>
      <p:sp>
        <p:nvSpPr>
          <p:cNvPr id="47" name="正方形/長方形 46">
            <a:extLst>
              <a:ext uri="{FF2B5EF4-FFF2-40B4-BE49-F238E27FC236}">
                <a16:creationId xmlns:a16="http://schemas.microsoft.com/office/drawing/2014/main" id="{BB69B2C1-290D-4E59-B3CD-6DB32DE90515}"/>
              </a:ext>
            </a:extLst>
          </p:cNvPr>
          <p:cNvSpPr/>
          <p:nvPr/>
        </p:nvSpPr>
        <p:spPr>
          <a:xfrm>
            <a:off x="561899" y="2319184"/>
            <a:ext cx="1102010" cy="2424067"/>
          </a:xfrm>
          <a:prstGeom prst="rect">
            <a:avLst/>
          </a:prstGeom>
          <a:solidFill>
            <a:srgbClr val="37474F"/>
          </a:solid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26" dirty="0">
                <a:solidFill>
                  <a:schemeClr val="bg1"/>
                </a:solidFill>
                <a:latin typeface="+mn-ea"/>
              </a:rPr>
              <a:t>現状</a:t>
            </a:r>
          </a:p>
        </p:txBody>
      </p:sp>
      <p:sp>
        <p:nvSpPr>
          <p:cNvPr id="48" name="正方形/長方形 33">
            <a:extLst>
              <a:ext uri="{FF2B5EF4-FFF2-40B4-BE49-F238E27FC236}">
                <a16:creationId xmlns:a16="http://schemas.microsoft.com/office/drawing/2014/main" id="{9922EB90-683C-44E7-B7B9-8A6FFE21CE85}"/>
              </a:ext>
            </a:extLst>
          </p:cNvPr>
          <p:cNvSpPr/>
          <p:nvPr/>
        </p:nvSpPr>
        <p:spPr>
          <a:xfrm>
            <a:off x="561898" y="2318219"/>
            <a:ext cx="6903204" cy="2440030"/>
          </a:xfrm>
          <a:prstGeom prst="rect">
            <a:avLst/>
          </a:prstGeom>
          <a:no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151" dirty="0">
              <a:solidFill>
                <a:srgbClr val="D81B60"/>
              </a:solidFill>
              <a:latin typeface="+mn-ea"/>
            </a:endParaRPr>
          </a:p>
        </p:txBody>
      </p:sp>
      <p:sp>
        <p:nvSpPr>
          <p:cNvPr id="49" name="正方形/長方形 33">
            <a:extLst>
              <a:ext uri="{FF2B5EF4-FFF2-40B4-BE49-F238E27FC236}">
                <a16:creationId xmlns:a16="http://schemas.microsoft.com/office/drawing/2014/main" id="{9922EB90-683C-44E7-B7B9-8A6FFE21CE85}"/>
              </a:ext>
            </a:extLst>
          </p:cNvPr>
          <p:cNvSpPr/>
          <p:nvPr/>
        </p:nvSpPr>
        <p:spPr>
          <a:xfrm>
            <a:off x="561898" y="5491795"/>
            <a:ext cx="6903204" cy="2440030"/>
          </a:xfrm>
          <a:prstGeom prst="rect">
            <a:avLst/>
          </a:prstGeom>
          <a:no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151" dirty="0">
              <a:solidFill>
                <a:srgbClr val="D81B60"/>
              </a:solidFill>
              <a:latin typeface="+mn-ea"/>
            </a:endParaRPr>
          </a:p>
        </p:txBody>
      </p:sp>
      <p:sp>
        <p:nvSpPr>
          <p:cNvPr id="50" name="正方形/長方形 49">
            <a:extLst>
              <a:ext uri="{FF2B5EF4-FFF2-40B4-BE49-F238E27FC236}">
                <a16:creationId xmlns:a16="http://schemas.microsoft.com/office/drawing/2014/main" id="{BB69B2C1-290D-4E59-B3CD-6DB32DE90515}"/>
              </a:ext>
            </a:extLst>
          </p:cNvPr>
          <p:cNvSpPr/>
          <p:nvPr/>
        </p:nvSpPr>
        <p:spPr>
          <a:xfrm>
            <a:off x="561899" y="5499776"/>
            <a:ext cx="1102010" cy="2424067"/>
          </a:xfrm>
          <a:prstGeom prst="rect">
            <a:avLst/>
          </a:prstGeom>
          <a:solidFill>
            <a:srgbClr val="37474F"/>
          </a:solid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26" dirty="0">
                <a:solidFill>
                  <a:schemeClr val="bg1"/>
                </a:solidFill>
                <a:latin typeface="+mn-ea"/>
              </a:rPr>
              <a:t>理想</a:t>
            </a:r>
          </a:p>
        </p:txBody>
      </p:sp>
      <p:sp>
        <p:nvSpPr>
          <p:cNvPr id="51" name="コンテンツ プレースホルダー 1">
            <a:extLst>
              <a:ext uri="{FF2B5EF4-FFF2-40B4-BE49-F238E27FC236}">
                <a16:creationId xmlns:a16="http://schemas.microsoft.com/office/drawing/2014/main" id="{272F802A-DA69-4626-91B6-40571F06D5CF}"/>
              </a:ext>
            </a:extLst>
          </p:cNvPr>
          <p:cNvSpPr txBox="1">
            <a:spLocks/>
          </p:cNvSpPr>
          <p:nvPr/>
        </p:nvSpPr>
        <p:spPr>
          <a:xfrm>
            <a:off x="7841828" y="2318219"/>
            <a:ext cx="4779889" cy="5613606"/>
          </a:xfrm>
          <a:prstGeom prst="roundRect">
            <a:avLst/>
          </a:prstGeom>
          <a:solidFill>
            <a:srgbClr val="55BBB3"/>
          </a:solidFill>
          <a:ln w="38100">
            <a:solidFill>
              <a:srgbClr val="00BEB4"/>
            </a:solidFill>
          </a:ln>
        </p:spPr>
        <p:txBody>
          <a:bodyPr vert="horz" lIns="47262" tIns="47262" rIns="47262" bIns="47262"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2626" dirty="0">
                <a:solidFill>
                  <a:schemeClr val="bg1"/>
                </a:solidFill>
                <a:latin typeface="+mn-ea"/>
                <a:ea typeface="+mn-ea"/>
              </a:rPr>
              <a:t>まずは、従業員の個々のコンディションをリアルタイムに把握できる状態を作ります</a:t>
            </a:r>
            <a:endParaRPr lang="en-US" altLang="ja-JP" sz="2626" dirty="0">
              <a:solidFill>
                <a:schemeClr val="bg1"/>
              </a:solidFill>
              <a:latin typeface="+mn-ea"/>
              <a:ea typeface="+mn-ea"/>
            </a:endParaRPr>
          </a:p>
          <a:p>
            <a:pPr marL="0" indent="0" algn="ctr">
              <a:lnSpc>
                <a:spcPct val="100000"/>
              </a:lnSpc>
              <a:spcBef>
                <a:spcPts val="0"/>
              </a:spcBef>
              <a:buNone/>
            </a:pPr>
            <a:endParaRPr lang="en-US" altLang="ja-JP" sz="2626" dirty="0">
              <a:solidFill>
                <a:schemeClr val="bg1"/>
              </a:solidFill>
              <a:latin typeface="+mn-ea"/>
              <a:ea typeface="+mn-ea"/>
            </a:endParaRPr>
          </a:p>
          <a:p>
            <a:pPr marL="0" indent="0" algn="ctr">
              <a:lnSpc>
                <a:spcPct val="100000"/>
              </a:lnSpc>
              <a:spcBef>
                <a:spcPts val="0"/>
              </a:spcBef>
              <a:buNone/>
            </a:pPr>
            <a:r>
              <a:rPr lang="ja-JP" altLang="en-US" sz="2626" dirty="0">
                <a:solidFill>
                  <a:schemeClr val="bg1"/>
                </a:solidFill>
                <a:latin typeface="+mn-ea"/>
                <a:ea typeface="+mn-ea"/>
              </a:rPr>
              <a:t>従業員が安心して働ける環境を整えることが、事業成長にもつながると思っています</a:t>
            </a:r>
            <a:endParaRPr lang="en-US" altLang="ja-JP" sz="2626" dirty="0">
              <a:solidFill>
                <a:schemeClr val="bg1"/>
              </a:solidFill>
              <a:latin typeface="+mn-ea"/>
              <a:ea typeface="+mn-ea"/>
            </a:endParaRPr>
          </a:p>
        </p:txBody>
      </p:sp>
      <p:sp>
        <p:nvSpPr>
          <p:cNvPr id="52" name="二等辺三角形 51"/>
          <p:cNvSpPr/>
          <p:nvPr/>
        </p:nvSpPr>
        <p:spPr>
          <a:xfrm flipV="1">
            <a:off x="3492708" y="4908150"/>
            <a:ext cx="1618938" cy="314794"/>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2" name="テキスト ボックス 1"/>
          <p:cNvSpPr txBox="1"/>
          <p:nvPr/>
        </p:nvSpPr>
        <p:spPr>
          <a:xfrm>
            <a:off x="1866378" y="5726800"/>
            <a:ext cx="5336088"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dirty="0"/>
              <a:t>従業員と適切なコミュニケーションが取れ、悩みに対応でき、パフォーマンスを保つことができる状態を作ることで、</a:t>
            </a:r>
            <a:r>
              <a:rPr kumimoji="0" lang="ja-JP" altLang="en-US" sz="24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理由のわからないびっくり退職、びっくり休職の数を減らしていく</a:t>
            </a:r>
          </a:p>
        </p:txBody>
      </p:sp>
      <p:sp>
        <p:nvSpPr>
          <p:cNvPr id="10" name="テキスト ボックス 9"/>
          <p:cNvSpPr txBox="1"/>
          <p:nvPr/>
        </p:nvSpPr>
        <p:spPr>
          <a:xfrm>
            <a:off x="1866378" y="2748274"/>
            <a:ext cx="5336088"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dirty="0"/>
              <a:t>日常のコミュニケーション不足から、個々の悩みに気づけず、退職までになんの対応も取れないまま予期せぬ退職が増えている</a:t>
            </a:r>
            <a:endParaRPr kumimoji="0" lang="ja-JP" altLang="en-US" sz="24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endParaRPr>
          </a:p>
        </p:txBody>
      </p:sp>
      <p:sp>
        <p:nvSpPr>
          <p:cNvPr id="3" name="正方形/長方形 2">
            <a:extLst>
              <a:ext uri="{FF2B5EF4-FFF2-40B4-BE49-F238E27FC236}">
                <a16:creationId xmlns:a16="http://schemas.microsoft.com/office/drawing/2014/main" id="{853A9E27-D16C-4984-A98A-C2368C5505D9}"/>
              </a:ext>
            </a:extLst>
          </p:cNvPr>
          <p:cNvSpPr/>
          <p:nvPr/>
        </p:nvSpPr>
        <p:spPr>
          <a:xfrm>
            <a:off x="1937885" y="1851070"/>
            <a:ext cx="4912411" cy="779701"/>
          </a:xfrm>
          <a:prstGeom prst="rect">
            <a:avLst/>
          </a:prstGeom>
          <a:solidFill>
            <a:schemeClr val="accent1">
              <a:alpha val="63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200" b="0" i="0" u="none" strike="noStrike" cap="none" spc="0" normalizeH="0" baseline="0" dirty="0">
                <a:ln>
                  <a:noFill/>
                </a:ln>
                <a:solidFill>
                  <a:srgbClr val="FFFFFF"/>
                </a:solidFill>
                <a:effectLst/>
                <a:uFillTx/>
                <a:latin typeface="+mn-lt"/>
                <a:ea typeface="+mn-ea"/>
                <a:cs typeface="+mn-cs"/>
                <a:sym typeface="ヒラギノ角ゴ ProN W3"/>
              </a:rPr>
              <a:t>自社に合わせて</a:t>
            </a:r>
            <a:endParaRPr kumimoji="0" lang="en-US" altLang="ja-JP" sz="2200" b="0" i="0" u="none" strike="noStrike" cap="none" spc="0" normalizeH="0" baseline="0" dirty="0">
              <a:ln>
                <a:noFill/>
              </a:ln>
              <a:solidFill>
                <a:srgbClr val="FFFFFF"/>
              </a:solidFill>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r>
              <a:rPr kumimoji="0" lang="ja-JP" altLang="en-US" sz="2200" b="0" i="0" u="none" strike="noStrike" cap="none" spc="0" normalizeH="0" baseline="0" dirty="0">
                <a:ln>
                  <a:noFill/>
                </a:ln>
                <a:solidFill>
                  <a:srgbClr val="FFFFFF"/>
                </a:solidFill>
                <a:effectLst/>
                <a:uFillTx/>
                <a:latin typeface="+mn-lt"/>
                <a:ea typeface="+mn-ea"/>
                <a:cs typeface="+mn-cs"/>
                <a:sym typeface="ヒラギノ角ゴ ProN W3"/>
              </a:rPr>
              <a:t>変更ください</a:t>
            </a:r>
          </a:p>
        </p:txBody>
      </p:sp>
    </p:spTree>
    <p:extLst>
      <p:ext uri="{BB962C8B-B14F-4D97-AF65-F5344CB8AC3E}">
        <p14:creationId xmlns:p14="http://schemas.microsoft.com/office/powerpoint/2010/main" val="17118205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47628-DA5D-4908-96A7-29DF0B0B0F7B}"/>
              </a:ext>
            </a:extLst>
          </p:cNvPr>
          <p:cNvSpPr>
            <a:spLocks noGrp="1"/>
          </p:cNvSpPr>
          <p:nvPr>
            <p:ph type="title"/>
          </p:nvPr>
        </p:nvSpPr>
        <p:spPr>
          <a:xfrm>
            <a:off x="5412988" y="4593197"/>
            <a:ext cx="2172069" cy="553998"/>
          </a:xfrm>
        </p:spPr>
        <p:txBody>
          <a:bodyPr/>
          <a:lstStyle/>
          <a:p>
            <a:r>
              <a:rPr kumimoji="1" lang="en-US" altLang="ja-JP" dirty="0"/>
              <a:t>2.</a:t>
            </a:r>
            <a:r>
              <a:rPr kumimoji="1" lang="ja-JP" altLang="en-US" dirty="0"/>
              <a:t>運用体制</a:t>
            </a:r>
          </a:p>
        </p:txBody>
      </p:sp>
    </p:spTree>
    <p:extLst>
      <p:ext uri="{BB962C8B-B14F-4D97-AF65-F5344CB8AC3E}">
        <p14:creationId xmlns:p14="http://schemas.microsoft.com/office/powerpoint/2010/main" val="256346561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n-US" altLang="ja-JP" dirty="0"/>
              <a:t>2.Geppo</a:t>
            </a:r>
            <a:r>
              <a:rPr lang="ja-JP" altLang="en-US" dirty="0"/>
              <a:t>運用体制</a:t>
            </a:r>
          </a:p>
        </p:txBody>
      </p:sp>
      <p:sp>
        <p:nvSpPr>
          <p:cNvPr id="12" name="正方形/長方形 11"/>
          <p:cNvSpPr/>
          <p:nvPr/>
        </p:nvSpPr>
        <p:spPr>
          <a:xfrm>
            <a:off x="561897" y="1618939"/>
            <a:ext cx="2825879" cy="1305126"/>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9" b="1" dirty="0">
                <a:solidFill>
                  <a:schemeClr val="tx1"/>
                </a:solidFill>
                <a:latin typeface="Meiryo UI" panose="020B0604030504040204" pitchFamily="50" charset="-128"/>
                <a:ea typeface="Meiryo UI" panose="020B0604030504040204" pitchFamily="50" charset="-128"/>
              </a:rPr>
              <a:t>回答者</a:t>
            </a:r>
          </a:p>
        </p:txBody>
      </p:sp>
      <p:sp>
        <p:nvSpPr>
          <p:cNvPr id="24" name="正方形/長方形 23"/>
          <p:cNvSpPr/>
          <p:nvPr/>
        </p:nvSpPr>
        <p:spPr>
          <a:xfrm>
            <a:off x="3514960" y="1618939"/>
            <a:ext cx="2825879" cy="1305126"/>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9" b="1" dirty="0">
                <a:solidFill>
                  <a:schemeClr val="tx1"/>
                </a:solidFill>
                <a:latin typeface="Meiryo UI" panose="020B0604030504040204" pitchFamily="50" charset="-128"/>
                <a:ea typeface="Meiryo UI" panose="020B0604030504040204" pitchFamily="50" charset="-128"/>
              </a:rPr>
              <a:t>直属上長</a:t>
            </a:r>
            <a:endParaRPr lang="en-US" altLang="ja-JP" sz="1399" b="1" dirty="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6468022" y="1618939"/>
            <a:ext cx="2825879" cy="1305126"/>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9" b="1" dirty="0">
                <a:solidFill>
                  <a:schemeClr val="tx1"/>
                </a:solidFill>
                <a:latin typeface="Meiryo UI" panose="020B0604030504040204" pitchFamily="50" charset="-128"/>
                <a:ea typeface="Meiryo UI" panose="020B0604030504040204" pitchFamily="50" charset="-128"/>
              </a:rPr>
              <a:t>組織長</a:t>
            </a:r>
            <a:endParaRPr lang="en-US" altLang="ja-JP" sz="1399"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9421083" y="1618939"/>
            <a:ext cx="2825879" cy="1305126"/>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9" b="1" dirty="0">
                <a:solidFill>
                  <a:schemeClr val="tx1"/>
                </a:solidFill>
                <a:latin typeface="Meiryo UI" panose="020B0604030504040204" pitchFamily="50" charset="-128"/>
                <a:ea typeface="Meiryo UI" panose="020B0604030504040204" pitchFamily="50" charset="-128"/>
              </a:rPr>
              <a:t>人事部（</a:t>
            </a:r>
            <a:r>
              <a:rPr lang="en-US" altLang="ja-JP" sz="1399" b="1" dirty="0" err="1">
                <a:solidFill>
                  <a:schemeClr val="tx1"/>
                </a:solidFill>
                <a:latin typeface="Meiryo UI" panose="020B0604030504040204" pitchFamily="50" charset="-128"/>
                <a:ea typeface="Meiryo UI" panose="020B0604030504040204" pitchFamily="50" charset="-128"/>
              </a:rPr>
              <a:t>Geppo</a:t>
            </a:r>
            <a:r>
              <a:rPr lang="ja-JP" altLang="en-US" sz="1399" b="1" dirty="0">
                <a:solidFill>
                  <a:schemeClr val="tx1"/>
                </a:solidFill>
                <a:latin typeface="Meiryo UI" panose="020B0604030504040204" pitchFamily="50" charset="-128"/>
                <a:ea typeface="Meiryo UI" panose="020B0604030504040204" pitchFamily="50" charset="-128"/>
              </a:rPr>
              <a:t>事務局）</a:t>
            </a:r>
            <a:endParaRPr lang="en-US" altLang="ja-JP" sz="1399" b="1" dirty="0">
              <a:solidFill>
                <a:schemeClr val="tx1"/>
              </a:solidFill>
              <a:latin typeface="Meiryo UI" panose="020B0604030504040204" pitchFamily="50" charset="-128"/>
              <a:ea typeface="Meiryo UI" panose="020B0604030504040204" pitchFamily="50" charset="-128"/>
            </a:endParaRPr>
          </a:p>
          <a:p>
            <a:pPr algn="ctr"/>
            <a:r>
              <a:rPr lang="ja-JP" altLang="en-US" sz="1399" b="1" dirty="0">
                <a:solidFill>
                  <a:schemeClr val="tx1"/>
                </a:solidFill>
                <a:latin typeface="Meiryo UI" panose="020B0604030504040204" pitchFamily="50" charset="-128"/>
                <a:ea typeface="Meiryo UI" panose="020B0604030504040204" pitchFamily="50" charset="-128"/>
              </a:rPr>
              <a:t>（全体管理者）</a:t>
            </a:r>
          </a:p>
        </p:txBody>
      </p:sp>
      <p:sp>
        <p:nvSpPr>
          <p:cNvPr id="27" name="正方形/長方形 26"/>
          <p:cNvSpPr/>
          <p:nvPr/>
        </p:nvSpPr>
        <p:spPr>
          <a:xfrm>
            <a:off x="561897" y="2924065"/>
            <a:ext cx="2825879" cy="56503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3514960" y="2924065"/>
            <a:ext cx="2825879" cy="5650310"/>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6468021" y="2924065"/>
            <a:ext cx="2825879" cy="56503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9421081" y="2924065"/>
            <a:ext cx="2825879" cy="56503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712031" y="3258069"/>
            <a:ext cx="2727772" cy="9339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a:r>
              <a:rPr lang="ja-JP" altLang="en-US" sz="1801" dirty="0"/>
              <a:t>毎月</a:t>
            </a:r>
            <a:r>
              <a:rPr lang="en-US" altLang="ja-JP" sz="1801" dirty="0"/>
              <a:t>1</a:t>
            </a:r>
            <a:r>
              <a:rPr lang="ja-JP" altLang="en-US" sz="1801" dirty="0"/>
              <a:t>回</a:t>
            </a:r>
            <a:endParaRPr lang="en-US" altLang="ja-JP" sz="1801" dirty="0"/>
          </a:p>
          <a:p>
            <a:pPr defTabSz="584170"/>
            <a:r>
              <a:rPr lang="en-US" altLang="ja-JP" sz="1801" dirty="0" err="1"/>
              <a:t>Geppo</a:t>
            </a:r>
            <a:r>
              <a:rPr lang="ja-JP" altLang="en-US" sz="1801" dirty="0"/>
              <a:t>から送られてくる</a:t>
            </a:r>
            <a:endParaRPr lang="en-US" altLang="ja-JP" sz="1801" dirty="0"/>
          </a:p>
          <a:p>
            <a:pPr defTabSz="584170"/>
            <a:r>
              <a:rPr lang="ja-JP" altLang="en-US" sz="1801" dirty="0"/>
              <a:t>アンケートに回答</a:t>
            </a:r>
          </a:p>
        </p:txBody>
      </p:sp>
      <p:sp>
        <p:nvSpPr>
          <p:cNvPr id="33" name="テキスト ボックス 32"/>
          <p:cNvSpPr txBox="1"/>
          <p:nvPr/>
        </p:nvSpPr>
        <p:spPr>
          <a:xfrm>
            <a:off x="3665095" y="5295931"/>
            <a:ext cx="2525608" cy="6568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a:r>
              <a:rPr lang="ja-JP" altLang="en-US" sz="1801" dirty="0"/>
              <a:t>部下の回答は</a:t>
            </a:r>
            <a:endParaRPr lang="en-US" altLang="ja-JP" sz="1801" dirty="0"/>
          </a:p>
          <a:p>
            <a:pPr defTabSz="584170"/>
            <a:r>
              <a:rPr lang="ja-JP" altLang="en-US" sz="1801" dirty="0"/>
              <a:t>原則閲覧不可</a:t>
            </a:r>
            <a:endParaRPr lang="en-US" altLang="ja-JP" sz="1801" dirty="0"/>
          </a:p>
        </p:txBody>
      </p:sp>
      <p:sp>
        <p:nvSpPr>
          <p:cNvPr id="36" name="テキスト ボックス 35"/>
          <p:cNvSpPr txBox="1"/>
          <p:nvPr/>
        </p:nvSpPr>
        <p:spPr>
          <a:xfrm>
            <a:off x="9496060" y="2971850"/>
            <a:ext cx="2750901" cy="35176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170"/>
            <a:r>
              <a:rPr lang="ja-JP" altLang="en-US" sz="1707" dirty="0"/>
              <a:t>・全従業員の回答を確認し全体管理</a:t>
            </a:r>
            <a:endParaRPr lang="en-US" altLang="ja-JP" sz="1707" dirty="0"/>
          </a:p>
          <a:p>
            <a:pPr algn="l" defTabSz="584170"/>
            <a:endParaRPr lang="en-US" altLang="ja-JP" sz="1707" dirty="0"/>
          </a:p>
          <a:p>
            <a:pPr algn="l" defTabSz="584170"/>
            <a:endParaRPr lang="en-US" altLang="ja-JP" sz="1707" dirty="0"/>
          </a:p>
          <a:p>
            <a:pPr algn="l" defTabSz="584170"/>
            <a:endParaRPr lang="en-US" altLang="ja-JP" sz="1707" dirty="0"/>
          </a:p>
          <a:p>
            <a:pPr algn="l" defTabSz="584170"/>
            <a:endParaRPr lang="en-US" altLang="ja-JP" sz="1707" dirty="0"/>
          </a:p>
          <a:p>
            <a:pPr algn="l" defTabSz="584170"/>
            <a:endParaRPr lang="en-US" altLang="ja-JP" sz="1707" dirty="0"/>
          </a:p>
          <a:p>
            <a:pPr algn="l" defTabSz="584170"/>
            <a:r>
              <a:rPr lang="ja-JP" altLang="en-US" sz="1707" dirty="0"/>
              <a:t>・登録情報のメンテナンス</a:t>
            </a:r>
            <a:endParaRPr lang="en-US" altLang="ja-JP" sz="1707" dirty="0"/>
          </a:p>
          <a:p>
            <a:pPr algn="l" defTabSz="584170"/>
            <a:endParaRPr lang="en-US" altLang="ja-JP" sz="1707" dirty="0"/>
          </a:p>
          <a:p>
            <a:pPr algn="l" defTabSz="584170"/>
            <a:r>
              <a:rPr lang="ja-JP" altLang="en-US" sz="1707" dirty="0"/>
              <a:t>・組織長への共有</a:t>
            </a:r>
            <a:endParaRPr lang="en-US" altLang="ja-JP" sz="1707" dirty="0"/>
          </a:p>
          <a:p>
            <a:pPr algn="l" defTabSz="584170"/>
            <a:endParaRPr lang="en-US" altLang="ja-JP" sz="1707" dirty="0"/>
          </a:p>
          <a:p>
            <a:pPr algn="l" defTabSz="584170"/>
            <a:r>
              <a:rPr lang="ja-JP" altLang="en-US" sz="1707" dirty="0"/>
              <a:t>・経営層への定期的な</a:t>
            </a:r>
            <a:r>
              <a:rPr lang="en-US" altLang="ja-JP" sz="1707" dirty="0" err="1"/>
              <a:t>Geppo</a:t>
            </a:r>
            <a:r>
              <a:rPr lang="ja-JP" altLang="en-US" sz="1707" dirty="0"/>
              <a:t>活動報告</a:t>
            </a:r>
            <a:endParaRPr lang="en-US" altLang="ja-JP" sz="1707" dirty="0"/>
          </a:p>
        </p:txBody>
      </p:sp>
      <p:sp>
        <p:nvSpPr>
          <p:cNvPr id="39" name="テキスト ボックス 38"/>
          <p:cNvSpPr txBox="1"/>
          <p:nvPr/>
        </p:nvSpPr>
        <p:spPr>
          <a:xfrm>
            <a:off x="657974" y="6810610"/>
            <a:ext cx="2525608" cy="9339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170"/>
            <a:r>
              <a:rPr lang="ja-JP" altLang="en-US" sz="1801" dirty="0"/>
              <a:t>アクション対象となった場合は面談などを受ける</a:t>
            </a:r>
          </a:p>
        </p:txBody>
      </p:sp>
      <p:sp>
        <p:nvSpPr>
          <p:cNvPr id="40" name="下矢印 39"/>
          <p:cNvSpPr/>
          <p:nvPr/>
        </p:nvSpPr>
        <p:spPr>
          <a:xfrm rot="5400000">
            <a:off x="8946664" y="5208900"/>
            <a:ext cx="567736" cy="676647"/>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a:endParaRPr lang="ja-JP" altLang="en-US" sz="2200">
              <a:solidFill>
                <a:srgbClr val="FFFFFF"/>
              </a:solidFill>
              <a:sym typeface="ヒラギノ角ゴ ProN W3"/>
            </a:endParaRPr>
          </a:p>
        </p:txBody>
      </p:sp>
      <p:sp>
        <p:nvSpPr>
          <p:cNvPr id="41" name="下矢印 40"/>
          <p:cNvSpPr/>
          <p:nvPr/>
        </p:nvSpPr>
        <p:spPr>
          <a:xfrm rot="5400000">
            <a:off x="6002338" y="3610673"/>
            <a:ext cx="526131" cy="6461314"/>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a:endParaRPr lang="ja-JP" altLang="en-US" sz="2200">
              <a:solidFill>
                <a:srgbClr val="FFFFFF"/>
              </a:solidFill>
              <a:sym typeface="ヒラギノ角ゴ ProN W3"/>
            </a:endParaRPr>
          </a:p>
        </p:txBody>
      </p:sp>
      <p:sp>
        <p:nvSpPr>
          <p:cNvPr id="43" name="下矢印 42"/>
          <p:cNvSpPr/>
          <p:nvPr/>
        </p:nvSpPr>
        <p:spPr>
          <a:xfrm rot="16200000" flipH="1">
            <a:off x="6082984" y="652895"/>
            <a:ext cx="567733" cy="6258421"/>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a:endParaRPr lang="ja-JP" altLang="en-US" sz="2200">
              <a:solidFill>
                <a:srgbClr val="FFFFFF"/>
              </a:solidFill>
              <a:sym typeface="ヒラギノ角ゴ ProN W3"/>
            </a:endParaRPr>
          </a:p>
        </p:txBody>
      </p:sp>
      <p:pic>
        <p:nvPicPr>
          <p:cNvPr id="44" name="図 43" descr="... イラスト | &lt;strong&gt;メール&lt;/strong&gt; | 手紙 | 背景">
            <a:extLst>
              <a:ext uri="{FF2B5EF4-FFF2-40B4-BE49-F238E27FC236}">
                <a16:creationId xmlns:a16="http://schemas.microsoft.com/office/drawing/2014/main" id="{3209CC62-CA54-4D53-9492-21B940908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573" y="4417553"/>
            <a:ext cx="664354" cy="440806"/>
          </a:xfrm>
          <a:prstGeom prst="rect">
            <a:avLst/>
          </a:prstGeom>
        </p:spPr>
      </p:pic>
      <p:pic>
        <p:nvPicPr>
          <p:cNvPr id="45"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12793" y="4265695"/>
            <a:ext cx="771115" cy="1673318"/>
          </a:xfrm>
          <a:prstGeom prst="rect">
            <a:avLst/>
          </a:prstGeom>
        </p:spPr>
      </p:pic>
      <p:pic>
        <p:nvPicPr>
          <p:cNvPr id="47" name="図 46" descr="パソコンの画面&#10;&#10;自動的に生成された説明">
            <a:extLst>
              <a:ext uri="{FF2B5EF4-FFF2-40B4-BE49-F238E27FC236}">
                <a16:creationId xmlns:a16="http://schemas.microsoft.com/office/drawing/2014/main" id="{C0293243-9AF6-45CA-80C7-6DD81DE6B532}"/>
              </a:ext>
            </a:extLst>
          </p:cNvPr>
          <p:cNvPicPr>
            <a:picLocks noChangeAspect="1"/>
          </p:cNvPicPr>
          <p:nvPr/>
        </p:nvPicPr>
        <p:blipFill>
          <a:blip r:embed="rId5"/>
          <a:stretch>
            <a:fillRect/>
          </a:stretch>
        </p:blipFill>
        <p:spPr>
          <a:xfrm>
            <a:off x="9609808" y="3686751"/>
            <a:ext cx="1621517" cy="1084880"/>
          </a:xfrm>
          <a:prstGeom prst="rect">
            <a:avLst/>
          </a:prstGeom>
        </p:spPr>
      </p:pic>
      <p:pic>
        <p:nvPicPr>
          <p:cNvPr id="52" name="図 51">
            <a:extLst>
              <a:ext uri="{FF2B5EF4-FFF2-40B4-BE49-F238E27FC236}">
                <a16:creationId xmlns:a16="http://schemas.microsoft.com/office/drawing/2014/main" id="{00C63840-909A-4030-B0A5-AF4337ADDE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70934" y="3732569"/>
            <a:ext cx="279396" cy="279396"/>
          </a:xfrm>
          <a:prstGeom prst="rect">
            <a:avLst/>
          </a:prstGeom>
          <a:effectLst/>
        </p:spPr>
      </p:pic>
      <p:sp>
        <p:nvSpPr>
          <p:cNvPr id="53" name="吹き出し: 四角形 2">
            <a:extLst>
              <a:ext uri="{FF2B5EF4-FFF2-40B4-BE49-F238E27FC236}">
                <a16:creationId xmlns:a16="http://schemas.microsoft.com/office/drawing/2014/main" id="{57875A90-221E-4C11-B621-3B81740931C0}"/>
              </a:ext>
            </a:extLst>
          </p:cNvPr>
          <p:cNvSpPr/>
          <p:nvPr/>
        </p:nvSpPr>
        <p:spPr>
          <a:xfrm>
            <a:off x="11602417" y="3711544"/>
            <a:ext cx="580109" cy="389532"/>
          </a:xfrm>
          <a:prstGeom prst="wedgeRectCallout">
            <a:avLst/>
          </a:prstGeom>
          <a:noFill/>
          <a:ln w="38100">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pic>
        <p:nvPicPr>
          <p:cNvPr id="54" name="グラフィックス 27" descr="対象の人々">
            <a:extLst>
              <a:ext uri="{FF2B5EF4-FFF2-40B4-BE49-F238E27FC236}">
                <a16:creationId xmlns:a16="http://schemas.microsoft.com/office/drawing/2014/main" id="{4159659A-C7BB-4AEC-861B-CF55D4D8FD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93046" y="4172217"/>
            <a:ext cx="652206" cy="652206"/>
          </a:xfrm>
          <a:prstGeom prst="rect">
            <a:avLst/>
          </a:prstGeom>
        </p:spPr>
      </p:pic>
      <p:sp>
        <p:nvSpPr>
          <p:cNvPr id="46" name="テキスト ボックス 45">
            <a:extLst>
              <a:ext uri="{FF2B5EF4-FFF2-40B4-BE49-F238E27FC236}">
                <a16:creationId xmlns:a16="http://schemas.microsoft.com/office/drawing/2014/main" id="{35A65987-E6BB-4DD4-92F7-845F31AF6B9E}"/>
              </a:ext>
            </a:extLst>
          </p:cNvPr>
          <p:cNvSpPr txBox="1"/>
          <p:nvPr/>
        </p:nvSpPr>
        <p:spPr>
          <a:xfrm>
            <a:off x="6646385" y="7147824"/>
            <a:ext cx="2825879" cy="6568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170"/>
            <a:r>
              <a:rPr lang="ja-JP" altLang="en-US" sz="1801" dirty="0"/>
              <a:t>場合によって共有を受けアクション実施</a:t>
            </a:r>
            <a:endParaRPr lang="en-US" altLang="ja-JP" sz="1801" dirty="0"/>
          </a:p>
        </p:txBody>
      </p:sp>
      <p:sp>
        <p:nvSpPr>
          <p:cNvPr id="55" name="テキスト ボックス 54">
            <a:extLst>
              <a:ext uri="{FF2B5EF4-FFF2-40B4-BE49-F238E27FC236}">
                <a16:creationId xmlns:a16="http://schemas.microsoft.com/office/drawing/2014/main" id="{1EE08390-D4DC-43C7-B533-48E365F36CBE}"/>
              </a:ext>
            </a:extLst>
          </p:cNvPr>
          <p:cNvSpPr txBox="1"/>
          <p:nvPr/>
        </p:nvSpPr>
        <p:spPr>
          <a:xfrm>
            <a:off x="9488868" y="7867618"/>
            <a:ext cx="2525608" cy="3797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170"/>
            <a:r>
              <a:rPr lang="ja-JP" altLang="en-US" sz="1801" dirty="0"/>
              <a:t>・アクションの記録</a:t>
            </a:r>
            <a:endParaRPr lang="en-US" altLang="ja-JP" sz="1801" dirty="0"/>
          </a:p>
        </p:txBody>
      </p:sp>
      <p:grpSp>
        <p:nvGrpSpPr>
          <p:cNvPr id="56" name="グループ化 55">
            <a:extLst>
              <a:ext uri="{FF2B5EF4-FFF2-40B4-BE49-F238E27FC236}">
                <a16:creationId xmlns:a16="http://schemas.microsoft.com/office/drawing/2014/main" id="{5FEABEF6-70EE-40DD-A47B-787C6ACE2A82}"/>
              </a:ext>
            </a:extLst>
          </p:cNvPr>
          <p:cNvGrpSpPr/>
          <p:nvPr/>
        </p:nvGrpSpPr>
        <p:grpSpPr>
          <a:xfrm>
            <a:off x="9918099" y="7005828"/>
            <a:ext cx="982409" cy="555163"/>
            <a:chOff x="3795026" y="2791965"/>
            <a:chExt cx="1896808" cy="914400"/>
          </a:xfrm>
        </p:grpSpPr>
        <p:pic>
          <p:nvPicPr>
            <p:cNvPr id="57" name="グラフィックス 21" descr="役員室">
              <a:extLst>
                <a:ext uri="{FF2B5EF4-FFF2-40B4-BE49-F238E27FC236}">
                  <a16:creationId xmlns:a16="http://schemas.microsoft.com/office/drawing/2014/main" id="{2B694720-0B43-4AEF-9BE6-C74EEDCCA8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95026" y="2791965"/>
              <a:ext cx="914400" cy="914400"/>
            </a:xfrm>
            <a:prstGeom prst="rect">
              <a:avLst/>
            </a:prstGeom>
          </p:spPr>
        </p:pic>
        <p:pic>
          <p:nvPicPr>
            <p:cNvPr id="58" name="グラフィックス 23" descr="カスタマー レビュー">
              <a:extLst>
                <a:ext uri="{FF2B5EF4-FFF2-40B4-BE49-F238E27FC236}">
                  <a16:creationId xmlns:a16="http://schemas.microsoft.com/office/drawing/2014/main" id="{E07D6B68-5B05-4CF6-BAE6-C6E2DB996EF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77434" y="2791965"/>
              <a:ext cx="914400" cy="914400"/>
            </a:xfrm>
            <a:prstGeom prst="rect">
              <a:avLst/>
            </a:prstGeom>
          </p:spPr>
        </p:pic>
      </p:grpSp>
      <p:pic>
        <p:nvPicPr>
          <p:cNvPr id="59" name="グラフィックス 25" descr="プログラマー">
            <a:extLst>
              <a:ext uri="{FF2B5EF4-FFF2-40B4-BE49-F238E27FC236}">
                <a16:creationId xmlns:a16="http://schemas.microsoft.com/office/drawing/2014/main" id="{75E4C9D6-CDFE-4E92-AC78-9C6288580E5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90499" y="8208327"/>
            <a:ext cx="402718" cy="402718"/>
          </a:xfrm>
          <a:prstGeom prst="rect">
            <a:avLst/>
          </a:prstGeom>
        </p:spPr>
      </p:pic>
      <p:sp>
        <p:nvSpPr>
          <p:cNvPr id="60" name="テキスト ボックス 59">
            <a:extLst>
              <a:ext uri="{FF2B5EF4-FFF2-40B4-BE49-F238E27FC236}">
                <a16:creationId xmlns:a16="http://schemas.microsoft.com/office/drawing/2014/main" id="{668AD61C-C7A4-40BF-9DE4-DD783F0821E7}"/>
              </a:ext>
            </a:extLst>
          </p:cNvPr>
          <p:cNvSpPr txBox="1"/>
          <p:nvPr/>
        </p:nvSpPr>
        <p:spPr>
          <a:xfrm>
            <a:off x="9488868" y="6623292"/>
            <a:ext cx="2525608" cy="3797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170"/>
            <a:r>
              <a:rPr lang="ja-JP" altLang="en-US" sz="1801" dirty="0"/>
              <a:t>・アクション実施</a:t>
            </a:r>
            <a:endParaRPr lang="en-US" altLang="ja-JP" sz="1801" dirty="0"/>
          </a:p>
        </p:txBody>
      </p:sp>
      <p:sp>
        <p:nvSpPr>
          <p:cNvPr id="61" name="テキスト ボックス 60">
            <a:extLst>
              <a:ext uri="{FF2B5EF4-FFF2-40B4-BE49-F238E27FC236}">
                <a16:creationId xmlns:a16="http://schemas.microsoft.com/office/drawing/2014/main" id="{D4B7CB88-CC24-4033-9B57-9C247E3639C1}"/>
              </a:ext>
            </a:extLst>
          </p:cNvPr>
          <p:cNvSpPr txBox="1"/>
          <p:nvPr/>
        </p:nvSpPr>
        <p:spPr>
          <a:xfrm>
            <a:off x="6606629" y="5342615"/>
            <a:ext cx="2525608" cy="3797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a:r>
              <a:rPr lang="ja-JP" altLang="en-US" sz="1801" dirty="0"/>
              <a:t>直接の閲覧は不可</a:t>
            </a:r>
            <a:endParaRPr lang="en-US" altLang="ja-JP" sz="1801" dirty="0"/>
          </a:p>
        </p:txBody>
      </p:sp>
      <p:sp>
        <p:nvSpPr>
          <p:cNvPr id="34" name="正方形/長方形 33">
            <a:extLst>
              <a:ext uri="{FF2B5EF4-FFF2-40B4-BE49-F238E27FC236}">
                <a16:creationId xmlns:a16="http://schemas.microsoft.com/office/drawing/2014/main" id="{D9ADF967-8CE7-467D-AC24-C323B389A22C}"/>
              </a:ext>
            </a:extLst>
          </p:cNvPr>
          <p:cNvSpPr/>
          <p:nvPr/>
        </p:nvSpPr>
        <p:spPr>
          <a:xfrm>
            <a:off x="2112793" y="1002457"/>
            <a:ext cx="4912411" cy="779701"/>
          </a:xfrm>
          <a:prstGeom prst="rect">
            <a:avLst/>
          </a:prstGeom>
          <a:solidFill>
            <a:schemeClr val="accent1">
              <a:alpha val="63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200" b="0" i="0" u="none" strike="noStrike" cap="none" spc="0" normalizeH="0" baseline="0" dirty="0">
                <a:ln>
                  <a:noFill/>
                </a:ln>
                <a:solidFill>
                  <a:srgbClr val="FFFFFF"/>
                </a:solidFill>
                <a:effectLst/>
                <a:uFillTx/>
                <a:latin typeface="+mn-lt"/>
                <a:ea typeface="+mn-ea"/>
                <a:cs typeface="+mn-cs"/>
                <a:sym typeface="ヒラギノ角ゴ ProN W3"/>
              </a:rPr>
              <a:t>自社に合わせて</a:t>
            </a:r>
            <a:endParaRPr kumimoji="0" lang="en-US" altLang="ja-JP" sz="2200" b="0" i="0" u="none" strike="noStrike" cap="none" spc="0" normalizeH="0" baseline="0" dirty="0">
              <a:ln>
                <a:noFill/>
              </a:ln>
              <a:solidFill>
                <a:srgbClr val="FFFFFF"/>
              </a:solidFill>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r>
              <a:rPr kumimoji="0" lang="ja-JP" altLang="en-US" sz="2200" b="0" i="0" u="none" strike="noStrike" cap="none" spc="0" normalizeH="0" baseline="0" dirty="0">
                <a:ln>
                  <a:noFill/>
                </a:ln>
                <a:solidFill>
                  <a:srgbClr val="FFFFFF"/>
                </a:solidFill>
                <a:effectLst/>
                <a:uFillTx/>
                <a:latin typeface="+mn-lt"/>
                <a:ea typeface="+mn-ea"/>
                <a:cs typeface="+mn-cs"/>
                <a:sym typeface="ヒラギノ角ゴ ProN W3"/>
              </a:rPr>
              <a:t>変更ください</a:t>
            </a:r>
          </a:p>
        </p:txBody>
      </p:sp>
      <p:sp>
        <p:nvSpPr>
          <p:cNvPr id="35" name="正方形/長方形 34">
            <a:extLst>
              <a:ext uri="{FF2B5EF4-FFF2-40B4-BE49-F238E27FC236}">
                <a16:creationId xmlns:a16="http://schemas.microsoft.com/office/drawing/2014/main" id="{EEF7BB0E-F755-4797-9EA0-E31C6518A6BF}"/>
              </a:ext>
            </a:extLst>
          </p:cNvPr>
          <p:cNvSpPr/>
          <p:nvPr/>
        </p:nvSpPr>
        <p:spPr>
          <a:xfrm>
            <a:off x="7196832" y="350395"/>
            <a:ext cx="2749134" cy="57679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fromWordArt="0" anchor="ctr" anchorCtr="0" forceAA="0" compatLnSpc="1">
            <a:prstTxWarp prst="textNoShape">
              <a:avLst/>
            </a:prstTxWarp>
            <a:spAutoFit/>
          </a:bodyPr>
          <a:lstStyle/>
          <a:p>
            <a:pPr defTabSz="830849"/>
            <a:r>
              <a:rPr lang="ja-JP" altLang="en-US" sz="2800" dirty="0">
                <a:solidFill>
                  <a:srgbClr val="FFFFFF"/>
                </a:solidFill>
                <a:latin typeface="+mn-lt"/>
                <a:ea typeface="+mn-ea"/>
                <a:cs typeface="+mn-cs"/>
                <a:sym typeface="ヒラギノ角ゴ ProN W3"/>
              </a:rPr>
              <a:t>人事主導の場合</a:t>
            </a:r>
          </a:p>
        </p:txBody>
      </p:sp>
      <p:sp>
        <p:nvSpPr>
          <p:cNvPr id="37" name="下矢印 39">
            <a:extLst>
              <a:ext uri="{FF2B5EF4-FFF2-40B4-BE49-F238E27FC236}">
                <a16:creationId xmlns:a16="http://schemas.microsoft.com/office/drawing/2014/main" id="{3B25EC58-3CB5-4A98-8809-A55EC1CF92D4}"/>
              </a:ext>
            </a:extLst>
          </p:cNvPr>
          <p:cNvSpPr/>
          <p:nvPr/>
        </p:nvSpPr>
        <p:spPr>
          <a:xfrm rot="5400000">
            <a:off x="4595752" y="5665072"/>
            <a:ext cx="503806" cy="3625819"/>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a:endParaRPr lang="ja-JP" altLang="en-US" sz="2200">
              <a:solidFill>
                <a:srgbClr val="FFFFFF"/>
              </a:solidFill>
              <a:sym typeface="ヒラギノ角ゴ ProN W3"/>
            </a:endParaRPr>
          </a:p>
        </p:txBody>
      </p:sp>
      <p:grpSp>
        <p:nvGrpSpPr>
          <p:cNvPr id="38" name="グループ化 37">
            <a:extLst>
              <a:ext uri="{FF2B5EF4-FFF2-40B4-BE49-F238E27FC236}">
                <a16:creationId xmlns:a16="http://schemas.microsoft.com/office/drawing/2014/main" id="{74F2E258-2D3E-498A-A557-BD65BF052967}"/>
              </a:ext>
            </a:extLst>
          </p:cNvPr>
          <p:cNvGrpSpPr/>
          <p:nvPr/>
        </p:nvGrpSpPr>
        <p:grpSpPr>
          <a:xfrm>
            <a:off x="7196832" y="7712923"/>
            <a:ext cx="982409" cy="555163"/>
            <a:chOff x="3795026" y="2791965"/>
            <a:chExt cx="1896808" cy="914400"/>
          </a:xfrm>
        </p:grpSpPr>
        <p:pic>
          <p:nvPicPr>
            <p:cNvPr id="48" name="グラフィックス 21" descr="役員室">
              <a:extLst>
                <a:ext uri="{FF2B5EF4-FFF2-40B4-BE49-F238E27FC236}">
                  <a16:creationId xmlns:a16="http://schemas.microsoft.com/office/drawing/2014/main" id="{87D3BE4D-B7C9-461A-87F5-BAB0415C03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95026" y="2791965"/>
              <a:ext cx="914400" cy="914400"/>
            </a:xfrm>
            <a:prstGeom prst="rect">
              <a:avLst/>
            </a:prstGeom>
          </p:spPr>
        </p:pic>
        <p:pic>
          <p:nvPicPr>
            <p:cNvPr id="49" name="グラフィックス 23" descr="カスタマー レビュー">
              <a:extLst>
                <a:ext uri="{FF2B5EF4-FFF2-40B4-BE49-F238E27FC236}">
                  <a16:creationId xmlns:a16="http://schemas.microsoft.com/office/drawing/2014/main" id="{2EA6E0DD-1C4D-4A3C-B408-4FB8CA28FB4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77434" y="2791965"/>
              <a:ext cx="914400" cy="914400"/>
            </a:xfrm>
            <a:prstGeom prst="rect">
              <a:avLst/>
            </a:prstGeom>
          </p:spPr>
        </p:pic>
      </p:grpSp>
    </p:spTree>
    <p:extLst>
      <p:ext uri="{BB962C8B-B14F-4D97-AF65-F5344CB8AC3E}">
        <p14:creationId xmlns:p14="http://schemas.microsoft.com/office/powerpoint/2010/main" val="11292186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n-US" altLang="ja-JP" dirty="0"/>
              <a:t>2.Geppo</a:t>
            </a:r>
            <a:r>
              <a:rPr lang="ja-JP" altLang="en-US" dirty="0"/>
              <a:t>運用体制</a:t>
            </a:r>
          </a:p>
        </p:txBody>
      </p:sp>
      <p:sp>
        <p:nvSpPr>
          <p:cNvPr id="12" name="正方形/長方形 11"/>
          <p:cNvSpPr/>
          <p:nvPr/>
        </p:nvSpPr>
        <p:spPr>
          <a:xfrm>
            <a:off x="561897" y="1618939"/>
            <a:ext cx="2825879" cy="1305126"/>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回答者</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3514959" y="1618939"/>
            <a:ext cx="2825879" cy="1305126"/>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直属上長</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6468021" y="1618939"/>
            <a:ext cx="2825879" cy="1305126"/>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部長</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（限定管理者）</a:t>
            </a:r>
          </a:p>
        </p:txBody>
      </p:sp>
      <p:sp>
        <p:nvSpPr>
          <p:cNvPr id="26" name="正方形/長方形 25"/>
          <p:cNvSpPr/>
          <p:nvPr/>
        </p:nvSpPr>
        <p:spPr>
          <a:xfrm>
            <a:off x="9421083" y="1618939"/>
            <a:ext cx="2825879" cy="1305126"/>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人事部（</a:t>
            </a:r>
            <a:r>
              <a:rPr lang="en-US" altLang="ja-JP" sz="1400" b="1" dirty="0" err="1">
                <a:solidFill>
                  <a:schemeClr val="tx1"/>
                </a:solidFill>
                <a:latin typeface="Meiryo UI" panose="020B0604030504040204" pitchFamily="50" charset="-128"/>
                <a:ea typeface="Meiryo UI" panose="020B0604030504040204" pitchFamily="50" charset="-128"/>
              </a:rPr>
              <a:t>Geppo</a:t>
            </a:r>
            <a:r>
              <a:rPr lang="ja-JP" altLang="en-US" sz="1400" b="1" dirty="0">
                <a:solidFill>
                  <a:schemeClr val="tx1"/>
                </a:solidFill>
                <a:latin typeface="Meiryo UI" panose="020B0604030504040204" pitchFamily="50" charset="-128"/>
                <a:ea typeface="Meiryo UI" panose="020B0604030504040204" pitchFamily="50" charset="-128"/>
              </a:rPr>
              <a:t>事務局）</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（全体管理者）</a:t>
            </a:r>
          </a:p>
        </p:txBody>
      </p:sp>
      <p:sp>
        <p:nvSpPr>
          <p:cNvPr id="27" name="正方形/長方形 26"/>
          <p:cNvSpPr/>
          <p:nvPr/>
        </p:nvSpPr>
        <p:spPr>
          <a:xfrm>
            <a:off x="561896" y="2924064"/>
            <a:ext cx="2825879" cy="56503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3514959" y="2924064"/>
            <a:ext cx="2825879" cy="5650310"/>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6468020" y="2924064"/>
            <a:ext cx="2825879" cy="56503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9421081" y="2924064"/>
            <a:ext cx="2825879" cy="56503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561898" y="3258261"/>
            <a:ext cx="267574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sym typeface="ヒラギノ角ゴ ProN W6"/>
              </a:rPr>
              <a:t>毎月</a:t>
            </a:r>
            <a:r>
              <a:rPr kumimoji="0" lang="en-US" altLang="ja-JP" sz="1800" b="0" i="0" u="none" strike="noStrike" cap="none" spc="0" normalizeH="0" baseline="0" dirty="0">
                <a:ln>
                  <a:noFill/>
                </a:ln>
                <a:solidFill>
                  <a:srgbClr val="000000"/>
                </a:solidFill>
                <a:effectLst/>
                <a:uFillTx/>
                <a:sym typeface="ヒラギノ角ゴ ProN W6"/>
              </a:rPr>
              <a:t>1</a:t>
            </a:r>
            <a:r>
              <a:rPr kumimoji="0" lang="ja-JP" altLang="en-US" sz="1800" b="0" i="0" u="none" strike="noStrike" cap="none" spc="0" normalizeH="0" baseline="0" dirty="0">
                <a:ln>
                  <a:noFill/>
                </a:ln>
                <a:solidFill>
                  <a:srgbClr val="000000"/>
                </a:solidFill>
                <a:effectLst/>
                <a:uFillTx/>
                <a:sym typeface="ヒラギノ角ゴ ProN W6"/>
              </a:rPr>
              <a:t>回</a:t>
            </a:r>
            <a:endParaRPr kumimoji="0" lang="en-US" altLang="ja-JP" sz="1800" b="0" i="0" u="none" strike="noStrike" cap="none" spc="0" normalizeH="0" baseline="0" dirty="0">
              <a:ln>
                <a:noFill/>
              </a:ln>
              <a:solidFill>
                <a:srgbClr val="000000"/>
              </a:solidFill>
              <a:effectLst/>
              <a:uFillTx/>
              <a:sym typeface="ヒラギノ角ゴ ProN W6"/>
            </a:endParaRPr>
          </a:p>
          <a:p>
            <a:pPr marL="0" marR="0" indent="0" defTabSz="584200" rtl="0" fontAlgn="auto" latinLnBrk="0" hangingPunct="0">
              <a:lnSpc>
                <a:spcPct val="100000"/>
              </a:lnSpc>
              <a:spcBef>
                <a:spcPts val="0"/>
              </a:spcBef>
              <a:spcAft>
                <a:spcPts val="0"/>
              </a:spcAft>
              <a:buClrTx/>
              <a:buSzTx/>
              <a:buFontTx/>
              <a:buNone/>
              <a:tabLst/>
            </a:pPr>
            <a:r>
              <a:rPr lang="en-US" altLang="ja-JP" sz="1800" dirty="0" err="1"/>
              <a:t>Geppo</a:t>
            </a:r>
            <a:r>
              <a:rPr lang="ja-JP" altLang="en-US" sz="1800" dirty="0"/>
              <a:t>から送られてくる</a:t>
            </a:r>
            <a:endParaRPr lang="en-US" altLang="ja-JP" sz="1800" dirty="0"/>
          </a:p>
          <a:p>
            <a:pPr marL="0" marR="0" indent="0" defTabSz="584200" rtl="0" fontAlgn="auto" latinLnBrk="0" hangingPunct="0">
              <a:lnSpc>
                <a:spcPct val="100000"/>
              </a:lnSpc>
              <a:spcBef>
                <a:spcPts val="0"/>
              </a:spcBef>
              <a:spcAft>
                <a:spcPts val="0"/>
              </a:spcAft>
              <a:buClrTx/>
              <a:buSzTx/>
              <a:buFontTx/>
              <a:buNone/>
              <a:tabLst/>
            </a:pPr>
            <a:r>
              <a:rPr lang="ja-JP" altLang="en-US" sz="1800" dirty="0"/>
              <a:t>アンケートに回答</a:t>
            </a:r>
            <a:endParaRPr kumimoji="0" lang="ja-JP" altLang="en-US" sz="1800" b="0" i="0" u="none" strike="noStrike" cap="none" spc="0" normalizeH="0" baseline="0" dirty="0">
              <a:ln>
                <a:noFill/>
              </a:ln>
              <a:solidFill>
                <a:srgbClr val="000000"/>
              </a:solidFill>
              <a:effectLst/>
              <a:uFillTx/>
              <a:sym typeface="ヒラギノ角ゴ ProN W6"/>
            </a:endParaRPr>
          </a:p>
        </p:txBody>
      </p:sp>
      <p:sp>
        <p:nvSpPr>
          <p:cNvPr id="32" name="テキスト ボックス 31"/>
          <p:cNvSpPr txBox="1"/>
          <p:nvPr/>
        </p:nvSpPr>
        <p:spPr>
          <a:xfrm>
            <a:off x="6618155" y="3396760"/>
            <a:ext cx="252560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ja-JP" altLang="en-US" sz="1800" dirty="0"/>
              <a:t>自分の組織配下の従業員の回答を確認</a:t>
            </a:r>
            <a:endParaRPr kumimoji="0" lang="en-US" altLang="ja-JP" sz="1800" b="0" i="0" u="none" strike="noStrike" cap="none" spc="0" normalizeH="0" baseline="0" dirty="0">
              <a:ln>
                <a:noFill/>
              </a:ln>
              <a:solidFill>
                <a:srgbClr val="000000"/>
              </a:solidFill>
              <a:effectLst/>
              <a:uFillTx/>
              <a:sym typeface="ヒラギノ角ゴ ProN W6"/>
            </a:endParaRPr>
          </a:p>
        </p:txBody>
      </p:sp>
      <p:sp>
        <p:nvSpPr>
          <p:cNvPr id="33" name="テキスト ボックス 32"/>
          <p:cNvSpPr txBox="1"/>
          <p:nvPr/>
        </p:nvSpPr>
        <p:spPr>
          <a:xfrm>
            <a:off x="3665094" y="5420924"/>
            <a:ext cx="252560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ja-JP" altLang="en-US" sz="1800" dirty="0"/>
              <a:t>部下の回答は</a:t>
            </a:r>
            <a:endParaRPr lang="en-US" altLang="ja-JP" sz="1800" dirty="0"/>
          </a:p>
          <a:p>
            <a:pPr marL="0" marR="0" indent="0" defTabSz="584200" rtl="0" fontAlgn="auto" latinLnBrk="0" hangingPunct="0">
              <a:lnSpc>
                <a:spcPct val="100000"/>
              </a:lnSpc>
              <a:spcBef>
                <a:spcPts val="0"/>
              </a:spcBef>
              <a:spcAft>
                <a:spcPts val="0"/>
              </a:spcAft>
              <a:buClrTx/>
              <a:buSzTx/>
              <a:buFontTx/>
              <a:buNone/>
              <a:tabLst/>
            </a:pPr>
            <a:r>
              <a:rPr lang="ja-JP" altLang="en-US" sz="1800" dirty="0"/>
              <a:t>原則閲覧不可</a:t>
            </a:r>
            <a:endParaRPr kumimoji="0" lang="en-US" altLang="ja-JP" sz="1800" b="0" i="0" u="none" strike="noStrike" cap="none" spc="0" normalizeH="0" baseline="0" dirty="0">
              <a:ln>
                <a:noFill/>
              </a:ln>
              <a:solidFill>
                <a:srgbClr val="000000"/>
              </a:solidFill>
              <a:effectLst/>
              <a:uFillTx/>
              <a:sym typeface="ヒラギノ角ゴ ProN W6"/>
            </a:endParaRPr>
          </a:p>
        </p:txBody>
      </p:sp>
      <p:sp>
        <p:nvSpPr>
          <p:cNvPr id="34" name="テキスト ボックス 33"/>
          <p:cNvSpPr txBox="1"/>
          <p:nvPr/>
        </p:nvSpPr>
        <p:spPr>
          <a:xfrm>
            <a:off x="6618155" y="6307665"/>
            <a:ext cx="2525608"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ja-JP" altLang="en-US" sz="1800" dirty="0"/>
              <a:t>アクション実施</a:t>
            </a:r>
            <a:endParaRPr kumimoji="0" lang="en-US" altLang="ja-JP" sz="1800" b="0" i="0" u="none" strike="noStrike" cap="none" spc="0" normalizeH="0" baseline="0" dirty="0">
              <a:ln>
                <a:noFill/>
              </a:ln>
              <a:solidFill>
                <a:srgbClr val="000000"/>
              </a:solidFill>
              <a:effectLst/>
              <a:uFillTx/>
              <a:sym typeface="ヒラギノ角ゴ ProN W6"/>
            </a:endParaRPr>
          </a:p>
        </p:txBody>
      </p:sp>
      <p:sp>
        <p:nvSpPr>
          <p:cNvPr id="35" name="テキスト ボックス 34"/>
          <p:cNvSpPr txBox="1"/>
          <p:nvPr/>
        </p:nvSpPr>
        <p:spPr>
          <a:xfrm>
            <a:off x="9571216" y="6620815"/>
            <a:ext cx="2525608"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ja-JP" altLang="en-US" sz="1800" dirty="0"/>
              <a:t>アクション助言</a:t>
            </a:r>
            <a:endParaRPr kumimoji="0" lang="en-US" altLang="ja-JP" sz="1800" b="0" i="0" u="none" strike="noStrike" cap="none" spc="0" normalizeH="0" baseline="0" dirty="0">
              <a:ln>
                <a:noFill/>
              </a:ln>
              <a:solidFill>
                <a:srgbClr val="000000"/>
              </a:solidFill>
              <a:effectLst/>
              <a:uFillTx/>
              <a:sym typeface="ヒラギノ角ゴ ProN W6"/>
            </a:endParaRPr>
          </a:p>
        </p:txBody>
      </p:sp>
      <p:sp>
        <p:nvSpPr>
          <p:cNvPr id="36" name="テキスト ボックス 35"/>
          <p:cNvSpPr txBox="1"/>
          <p:nvPr/>
        </p:nvSpPr>
        <p:spPr>
          <a:xfrm>
            <a:off x="9496060" y="3396760"/>
            <a:ext cx="2675744" cy="2041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ja-JP" altLang="en-US" sz="1800" dirty="0"/>
              <a:t>・全従業員の回答を確認し</a:t>
            </a:r>
            <a:r>
              <a:rPr kumimoji="0" lang="ja-JP" altLang="en-US" sz="1800" b="0" i="0" u="none" strike="noStrike" cap="none" spc="0" normalizeH="0" baseline="0" dirty="0">
                <a:ln>
                  <a:noFill/>
                </a:ln>
                <a:solidFill>
                  <a:srgbClr val="000000"/>
                </a:solidFill>
                <a:effectLst/>
                <a:uFillTx/>
                <a:sym typeface="ヒラギノ角ゴ ProN W6"/>
              </a:rPr>
              <a:t>全体管理</a:t>
            </a:r>
            <a:endParaRPr kumimoji="0" lang="en-US" altLang="ja-JP" sz="1800" b="0" i="0" u="none" strike="noStrike" cap="none" spc="0" normalizeH="0" baseline="0" dirty="0">
              <a:ln>
                <a:noFill/>
              </a:ln>
              <a:solidFill>
                <a:srgbClr val="000000"/>
              </a:solidFill>
              <a:effectLst/>
              <a:uFillTx/>
              <a:sym typeface="ヒラギノ角ゴ ProN W6"/>
            </a:endParaRPr>
          </a:p>
          <a:p>
            <a:pPr marL="0" marR="0" indent="0" defTabSz="584200" rtl="0" fontAlgn="auto" latinLnBrk="0" hangingPunct="0">
              <a:lnSpc>
                <a:spcPct val="100000"/>
              </a:lnSpc>
              <a:spcBef>
                <a:spcPts val="0"/>
              </a:spcBef>
              <a:spcAft>
                <a:spcPts val="0"/>
              </a:spcAft>
              <a:buClrTx/>
              <a:buSzTx/>
              <a:buFontTx/>
              <a:buNone/>
              <a:tabLst/>
            </a:pPr>
            <a:endParaRPr kumimoji="0" lang="en-US" altLang="ja-JP" sz="1800" b="0" i="0" u="none" strike="noStrike" cap="none" spc="0" normalizeH="0" baseline="0" dirty="0">
              <a:ln>
                <a:noFill/>
              </a:ln>
              <a:solidFill>
                <a:srgbClr val="000000"/>
              </a:solidFill>
              <a:effectLst/>
              <a:uFillTx/>
              <a:sym typeface="ヒラギノ角ゴ ProN W6"/>
            </a:endParaRPr>
          </a:p>
          <a:p>
            <a:pPr marL="0" marR="0" indent="0" defTabSz="584200" rtl="0" fontAlgn="auto" latinLnBrk="0" hangingPunct="0">
              <a:lnSpc>
                <a:spcPct val="100000"/>
              </a:lnSpc>
              <a:spcBef>
                <a:spcPts val="0"/>
              </a:spcBef>
              <a:spcAft>
                <a:spcPts val="0"/>
              </a:spcAft>
              <a:buClrTx/>
              <a:buSzTx/>
              <a:buFontTx/>
              <a:buNone/>
              <a:tabLst/>
            </a:pPr>
            <a:r>
              <a:rPr lang="ja-JP" altLang="en-US" sz="1800" dirty="0"/>
              <a:t>・登録情報のメンテナンス</a:t>
            </a:r>
            <a:endParaRPr lang="en-US" altLang="ja-JP" sz="1800" dirty="0"/>
          </a:p>
          <a:p>
            <a:pPr marL="0" marR="0" indent="0" defTabSz="584200" rtl="0" fontAlgn="auto" latinLnBrk="0" hangingPunct="0">
              <a:lnSpc>
                <a:spcPct val="100000"/>
              </a:lnSpc>
              <a:spcBef>
                <a:spcPts val="0"/>
              </a:spcBef>
              <a:spcAft>
                <a:spcPts val="0"/>
              </a:spcAft>
              <a:buClrTx/>
              <a:buSzTx/>
              <a:buFontTx/>
              <a:buNone/>
              <a:tabLst/>
            </a:pPr>
            <a:endParaRPr kumimoji="0" lang="en-US" altLang="ja-JP" sz="1800" b="0" i="0" u="none" strike="noStrike" cap="none" spc="0" normalizeH="0" baseline="0" dirty="0">
              <a:ln>
                <a:noFill/>
              </a:ln>
              <a:solidFill>
                <a:srgbClr val="000000"/>
              </a:solidFill>
              <a:effectLst/>
              <a:uFillTx/>
              <a:sym typeface="ヒラギノ角ゴ ProN W6"/>
            </a:endParaRPr>
          </a:p>
          <a:p>
            <a:pPr marL="0" marR="0" indent="0" defTabSz="584200" rtl="0" fontAlgn="auto" latinLnBrk="0" hangingPunct="0">
              <a:lnSpc>
                <a:spcPct val="100000"/>
              </a:lnSpc>
              <a:spcBef>
                <a:spcPts val="0"/>
              </a:spcBef>
              <a:spcAft>
                <a:spcPts val="0"/>
              </a:spcAft>
              <a:buClrTx/>
              <a:buSzTx/>
              <a:buFontTx/>
              <a:buNone/>
              <a:tabLst/>
            </a:pPr>
            <a:r>
              <a:rPr lang="ja-JP" altLang="en-US" sz="1800" dirty="0"/>
              <a:t>・経営層への定期的な</a:t>
            </a:r>
            <a:r>
              <a:rPr lang="en-US" altLang="ja-JP" sz="1800" dirty="0" err="1"/>
              <a:t>Geppo</a:t>
            </a:r>
            <a:r>
              <a:rPr lang="ja-JP" altLang="en-US" sz="1800" dirty="0"/>
              <a:t>活動報告</a:t>
            </a:r>
            <a:endParaRPr kumimoji="0" lang="en-US" altLang="ja-JP" sz="1800" b="0" i="0" u="none" strike="noStrike" cap="none" spc="0" normalizeH="0" baseline="0" dirty="0">
              <a:ln>
                <a:noFill/>
              </a:ln>
              <a:solidFill>
                <a:srgbClr val="000000"/>
              </a:solidFill>
              <a:effectLst/>
              <a:uFillTx/>
              <a:sym typeface="ヒラギノ角ゴ ProN W6"/>
            </a:endParaRPr>
          </a:p>
        </p:txBody>
      </p:sp>
      <p:sp>
        <p:nvSpPr>
          <p:cNvPr id="37" name="テキスト ボックス 36"/>
          <p:cNvSpPr txBox="1"/>
          <p:nvPr/>
        </p:nvSpPr>
        <p:spPr>
          <a:xfrm>
            <a:off x="6618155" y="7523127"/>
            <a:ext cx="2525608"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ja-JP" altLang="en-US" sz="1800" dirty="0"/>
              <a:t>アクションの記録</a:t>
            </a:r>
            <a:endParaRPr kumimoji="0" lang="en-US" altLang="ja-JP" sz="1800" b="0" i="0" u="none" strike="noStrike" cap="none" spc="0" normalizeH="0" baseline="0" dirty="0">
              <a:ln>
                <a:noFill/>
              </a:ln>
              <a:solidFill>
                <a:srgbClr val="000000"/>
              </a:solidFill>
              <a:effectLst/>
              <a:uFillTx/>
              <a:sym typeface="ヒラギノ角ゴ ProN W6"/>
            </a:endParaRPr>
          </a:p>
        </p:txBody>
      </p:sp>
      <p:sp>
        <p:nvSpPr>
          <p:cNvPr id="38" name="テキスト ボックス 37"/>
          <p:cNvSpPr txBox="1"/>
          <p:nvPr/>
        </p:nvSpPr>
        <p:spPr>
          <a:xfrm>
            <a:off x="9571216" y="7660913"/>
            <a:ext cx="2525608"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ja-JP" altLang="en-US" sz="1800" dirty="0"/>
              <a:t>アクションの進捗確認</a:t>
            </a:r>
            <a:endParaRPr kumimoji="0" lang="en-US" altLang="ja-JP" sz="1800" b="0" i="0" u="none" strike="noStrike" cap="none" spc="0" normalizeH="0" baseline="0" dirty="0">
              <a:ln>
                <a:noFill/>
              </a:ln>
              <a:solidFill>
                <a:srgbClr val="000000"/>
              </a:solidFill>
              <a:effectLst/>
              <a:uFillTx/>
              <a:sym typeface="ヒラギノ角ゴ ProN W6"/>
            </a:endParaRPr>
          </a:p>
        </p:txBody>
      </p:sp>
      <p:sp>
        <p:nvSpPr>
          <p:cNvPr id="39" name="テキスト ボックス 38"/>
          <p:cNvSpPr txBox="1"/>
          <p:nvPr/>
        </p:nvSpPr>
        <p:spPr>
          <a:xfrm>
            <a:off x="712031" y="6482315"/>
            <a:ext cx="252560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ja-JP" altLang="en-US" sz="1800" dirty="0"/>
              <a:t>アクション対象となった場合は面談などを受ける</a:t>
            </a:r>
            <a:endParaRPr kumimoji="0" lang="ja-JP" altLang="en-US" sz="1800" b="0" i="0" u="none" strike="noStrike" cap="none" spc="0" normalizeH="0" baseline="0" dirty="0">
              <a:ln>
                <a:noFill/>
              </a:ln>
              <a:solidFill>
                <a:srgbClr val="000000"/>
              </a:solidFill>
              <a:effectLst/>
              <a:uFillTx/>
              <a:sym typeface="ヒラギノ角ゴ ProN W6"/>
            </a:endParaRPr>
          </a:p>
        </p:txBody>
      </p:sp>
      <p:sp>
        <p:nvSpPr>
          <p:cNvPr id="40" name="下矢印 39"/>
          <p:cNvSpPr/>
          <p:nvPr/>
        </p:nvSpPr>
        <p:spPr>
          <a:xfrm rot="5400000">
            <a:off x="4716824" y="5099077"/>
            <a:ext cx="422144" cy="3380515"/>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41" name="下矢印 40"/>
          <p:cNvSpPr/>
          <p:nvPr/>
        </p:nvSpPr>
        <p:spPr>
          <a:xfrm rot="5400000">
            <a:off x="9146418" y="6429335"/>
            <a:ext cx="422144" cy="720000"/>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42" name="下矢印 41"/>
          <p:cNvSpPr/>
          <p:nvPr/>
        </p:nvSpPr>
        <p:spPr>
          <a:xfrm rot="5400000">
            <a:off x="9146418" y="7525295"/>
            <a:ext cx="422144" cy="720000"/>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43" name="下矢印 42"/>
          <p:cNvSpPr/>
          <p:nvPr/>
        </p:nvSpPr>
        <p:spPr>
          <a:xfrm rot="16200000" flipH="1">
            <a:off x="4716824" y="2055847"/>
            <a:ext cx="422144" cy="3380515"/>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pic>
        <p:nvPicPr>
          <p:cNvPr id="44" name="図 43" descr="... イラスト | &lt;strong&gt;メール&lt;/strong&gt; | 手紙 | 背景">
            <a:extLst>
              <a:ext uri="{FF2B5EF4-FFF2-40B4-BE49-F238E27FC236}">
                <a16:creationId xmlns:a16="http://schemas.microsoft.com/office/drawing/2014/main" id="{3209CC62-CA54-4D53-9492-21B940908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573" y="4417552"/>
            <a:ext cx="664354" cy="440807"/>
          </a:xfrm>
          <a:prstGeom prst="rect">
            <a:avLst/>
          </a:prstGeom>
        </p:spPr>
      </p:pic>
      <p:pic>
        <p:nvPicPr>
          <p:cNvPr id="45"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12793" y="4265696"/>
            <a:ext cx="771115" cy="1673318"/>
          </a:xfrm>
          <a:prstGeom prst="rect">
            <a:avLst/>
          </a:prstGeom>
        </p:spPr>
      </p:pic>
      <p:pic>
        <p:nvPicPr>
          <p:cNvPr id="47" name="図 46" descr="パソコンの画面&#10;&#10;自動的に生成された説明">
            <a:extLst>
              <a:ext uri="{FF2B5EF4-FFF2-40B4-BE49-F238E27FC236}">
                <a16:creationId xmlns:a16="http://schemas.microsoft.com/office/drawing/2014/main" id="{C0293243-9AF6-45CA-80C7-6DD81DE6B532}"/>
              </a:ext>
            </a:extLst>
          </p:cNvPr>
          <p:cNvPicPr>
            <a:picLocks noChangeAspect="1"/>
          </p:cNvPicPr>
          <p:nvPr/>
        </p:nvPicPr>
        <p:blipFill>
          <a:blip r:embed="rId5"/>
          <a:stretch>
            <a:fillRect/>
          </a:stretch>
        </p:blipFill>
        <p:spPr>
          <a:xfrm>
            <a:off x="6598347" y="4161563"/>
            <a:ext cx="1621517" cy="1084880"/>
          </a:xfrm>
          <a:prstGeom prst="rect">
            <a:avLst/>
          </a:prstGeom>
        </p:spPr>
      </p:pic>
      <p:grpSp>
        <p:nvGrpSpPr>
          <p:cNvPr id="48" name="グループ化 47">
            <a:extLst>
              <a:ext uri="{FF2B5EF4-FFF2-40B4-BE49-F238E27FC236}">
                <a16:creationId xmlns:a16="http://schemas.microsoft.com/office/drawing/2014/main" id="{906CFF93-7DCB-47AF-820E-7F1D580B5C91}"/>
              </a:ext>
            </a:extLst>
          </p:cNvPr>
          <p:cNvGrpSpPr/>
          <p:nvPr/>
        </p:nvGrpSpPr>
        <p:grpSpPr>
          <a:xfrm>
            <a:off x="7299177" y="6661273"/>
            <a:ext cx="982408" cy="555163"/>
            <a:chOff x="3795026" y="2791965"/>
            <a:chExt cx="1896808" cy="914400"/>
          </a:xfrm>
        </p:grpSpPr>
        <p:pic>
          <p:nvPicPr>
            <p:cNvPr id="49" name="グラフィックス 21" descr="役員室">
              <a:extLst>
                <a:ext uri="{FF2B5EF4-FFF2-40B4-BE49-F238E27FC236}">
                  <a16:creationId xmlns:a16="http://schemas.microsoft.com/office/drawing/2014/main" id="{DCB28C5D-C7DB-4F67-9BE3-95B3762879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95026" y="2791965"/>
              <a:ext cx="914400" cy="914400"/>
            </a:xfrm>
            <a:prstGeom prst="rect">
              <a:avLst/>
            </a:prstGeom>
          </p:spPr>
        </p:pic>
        <p:pic>
          <p:nvPicPr>
            <p:cNvPr id="50" name="グラフィックス 23" descr="カスタマー レビュー">
              <a:extLst>
                <a:ext uri="{FF2B5EF4-FFF2-40B4-BE49-F238E27FC236}">
                  <a16:creationId xmlns:a16="http://schemas.microsoft.com/office/drawing/2014/main" id="{D07FA409-2838-48AD-BFB9-71EBECDDFF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434" y="2791965"/>
              <a:ext cx="914400" cy="914400"/>
            </a:xfrm>
            <a:prstGeom prst="rect">
              <a:avLst/>
            </a:prstGeom>
          </p:spPr>
        </p:pic>
      </p:grpSp>
      <p:pic>
        <p:nvPicPr>
          <p:cNvPr id="51" name="グラフィックス 25" descr="プログラマー">
            <a:extLst>
              <a:ext uri="{FF2B5EF4-FFF2-40B4-BE49-F238E27FC236}">
                <a16:creationId xmlns:a16="http://schemas.microsoft.com/office/drawing/2014/main" id="{851D3A86-B1E8-40FE-B67C-20C36F13D1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79600" y="7863773"/>
            <a:ext cx="402718" cy="402718"/>
          </a:xfrm>
          <a:prstGeom prst="rect">
            <a:avLst/>
          </a:prstGeom>
        </p:spPr>
      </p:pic>
      <p:pic>
        <p:nvPicPr>
          <p:cNvPr id="52" name="図 51">
            <a:extLst>
              <a:ext uri="{FF2B5EF4-FFF2-40B4-BE49-F238E27FC236}">
                <a16:creationId xmlns:a16="http://schemas.microsoft.com/office/drawing/2014/main" id="{00C63840-909A-4030-B0A5-AF4337ADDE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59474" y="4207381"/>
            <a:ext cx="279396" cy="279396"/>
          </a:xfrm>
          <a:prstGeom prst="rect">
            <a:avLst/>
          </a:prstGeom>
          <a:effectLst/>
        </p:spPr>
      </p:pic>
      <p:sp>
        <p:nvSpPr>
          <p:cNvPr id="53" name="吹き出し: 四角形 2">
            <a:extLst>
              <a:ext uri="{FF2B5EF4-FFF2-40B4-BE49-F238E27FC236}">
                <a16:creationId xmlns:a16="http://schemas.microsoft.com/office/drawing/2014/main" id="{57875A90-221E-4C11-B621-3B81740931C0}"/>
              </a:ext>
            </a:extLst>
          </p:cNvPr>
          <p:cNvSpPr/>
          <p:nvPr/>
        </p:nvSpPr>
        <p:spPr>
          <a:xfrm>
            <a:off x="8590955" y="4186354"/>
            <a:ext cx="580109" cy="389533"/>
          </a:xfrm>
          <a:prstGeom prst="wedgeRectCallout">
            <a:avLst/>
          </a:prstGeom>
          <a:noFill/>
          <a:ln w="38100">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4" name="グラフィックス 27" descr="対象の人々">
            <a:extLst>
              <a:ext uri="{FF2B5EF4-FFF2-40B4-BE49-F238E27FC236}">
                <a16:creationId xmlns:a16="http://schemas.microsoft.com/office/drawing/2014/main" id="{4159659A-C7BB-4AEC-861B-CF55D4D8FD1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81585" y="4647029"/>
            <a:ext cx="652206" cy="652206"/>
          </a:xfrm>
          <a:prstGeom prst="rect">
            <a:avLst/>
          </a:prstGeom>
        </p:spPr>
      </p:pic>
      <p:sp>
        <p:nvSpPr>
          <p:cNvPr id="46" name="正方形/長方形 45">
            <a:extLst>
              <a:ext uri="{FF2B5EF4-FFF2-40B4-BE49-F238E27FC236}">
                <a16:creationId xmlns:a16="http://schemas.microsoft.com/office/drawing/2014/main" id="{8AF671CC-235F-46FF-903F-6C12E75EC244}"/>
              </a:ext>
            </a:extLst>
          </p:cNvPr>
          <p:cNvSpPr/>
          <p:nvPr/>
        </p:nvSpPr>
        <p:spPr>
          <a:xfrm>
            <a:off x="2112793" y="1002457"/>
            <a:ext cx="4912411" cy="779701"/>
          </a:xfrm>
          <a:prstGeom prst="rect">
            <a:avLst/>
          </a:prstGeom>
          <a:solidFill>
            <a:schemeClr val="accent1">
              <a:alpha val="63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200" b="0" i="0" u="none" strike="noStrike" cap="none" spc="0" normalizeH="0" baseline="0" dirty="0">
                <a:ln>
                  <a:noFill/>
                </a:ln>
                <a:solidFill>
                  <a:srgbClr val="FFFFFF"/>
                </a:solidFill>
                <a:effectLst/>
                <a:uFillTx/>
                <a:latin typeface="+mn-lt"/>
                <a:ea typeface="+mn-ea"/>
                <a:cs typeface="+mn-cs"/>
                <a:sym typeface="ヒラギノ角ゴ ProN W3"/>
              </a:rPr>
              <a:t>自社に合わせて</a:t>
            </a:r>
            <a:endParaRPr kumimoji="0" lang="en-US" altLang="ja-JP" sz="2200" b="0" i="0" u="none" strike="noStrike" cap="none" spc="0" normalizeH="0" baseline="0" dirty="0">
              <a:ln>
                <a:noFill/>
              </a:ln>
              <a:solidFill>
                <a:srgbClr val="FFFFFF"/>
              </a:solidFill>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r>
              <a:rPr kumimoji="0" lang="ja-JP" altLang="en-US" sz="2200" b="0" i="0" u="none" strike="noStrike" cap="none" spc="0" normalizeH="0" baseline="0" dirty="0">
                <a:ln>
                  <a:noFill/>
                </a:ln>
                <a:solidFill>
                  <a:srgbClr val="FFFFFF"/>
                </a:solidFill>
                <a:effectLst/>
                <a:uFillTx/>
                <a:latin typeface="+mn-lt"/>
                <a:ea typeface="+mn-ea"/>
                <a:cs typeface="+mn-cs"/>
                <a:sym typeface="ヒラギノ角ゴ ProN W3"/>
              </a:rPr>
              <a:t>変更ください</a:t>
            </a:r>
          </a:p>
        </p:txBody>
      </p:sp>
      <p:sp>
        <p:nvSpPr>
          <p:cNvPr id="55" name="正方形/長方形 54">
            <a:extLst>
              <a:ext uri="{FF2B5EF4-FFF2-40B4-BE49-F238E27FC236}">
                <a16:creationId xmlns:a16="http://schemas.microsoft.com/office/drawing/2014/main" id="{37C2C900-0621-44F0-B452-86FBF8733CC5}"/>
              </a:ext>
            </a:extLst>
          </p:cNvPr>
          <p:cNvSpPr/>
          <p:nvPr/>
        </p:nvSpPr>
        <p:spPr>
          <a:xfrm>
            <a:off x="7196832" y="350395"/>
            <a:ext cx="2749134" cy="57679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fromWordArt="0" anchor="ctr" anchorCtr="0" forceAA="0" compatLnSpc="1">
            <a:prstTxWarp prst="textNoShape">
              <a:avLst/>
            </a:prstTxWarp>
            <a:spAutoFit/>
          </a:bodyPr>
          <a:lstStyle/>
          <a:p>
            <a:pPr defTabSz="830849"/>
            <a:r>
              <a:rPr lang="ja-JP" altLang="en-US" sz="2800" dirty="0">
                <a:solidFill>
                  <a:srgbClr val="FFFFFF"/>
                </a:solidFill>
                <a:latin typeface="+mn-lt"/>
                <a:ea typeface="+mn-ea"/>
                <a:cs typeface="+mn-cs"/>
                <a:sym typeface="ヒラギノ角ゴ ProN W3"/>
              </a:rPr>
              <a:t>現場主導の場合</a:t>
            </a:r>
          </a:p>
        </p:txBody>
      </p:sp>
    </p:spTree>
    <p:extLst>
      <p:ext uri="{BB962C8B-B14F-4D97-AF65-F5344CB8AC3E}">
        <p14:creationId xmlns:p14="http://schemas.microsoft.com/office/powerpoint/2010/main" val="393532969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47628-DA5D-4908-96A7-29DF0B0B0F7B}"/>
              </a:ext>
            </a:extLst>
          </p:cNvPr>
          <p:cNvSpPr>
            <a:spLocks noGrp="1"/>
          </p:cNvSpPr>
          <p:nvPr>
            <p:ph type="title"/>
          </p:nvPr>
        </p:nvSpPr>
        <p:spPr>
          <a:xfrm>
            <a:off x="3975094" y="4593197"/>
            <a:ext cx="5047857" cy="553998"/>
          </a:xfrm>
        </p:spPr>
        <p:txBody>
          <a:bodyPr/>
          <a:lstStyle/>
          <a:p>
            <a:r>
              <a:rPr lang="en-US" altLang="ja-JP" dirty="0"/>
              <a:t>3</a:t>
            </a:r>
            <a:r>
              <a:rPr lang="ja-JP" altLang="en-US" dirty="0" err="1"/>
              <a:t>．</a:t>
            </a:r>
            <a:r>
              <a:rPr lang="ja-JP" altLang="en-US" dirty="0"/>
              <a:t>対象者および開示範囲</a:t>
            </a:r>
            <a:endParaRPr kumimoji="1" lang="ja-JP" altLang="en-US" dirty="0"/>
          </a:p>
        </p:txBody>
      </p:sp>
    </p:spTree>
    <p:extLst>
      <p:ext uri="{BB962C8B-B14F-4D97-AF65-F5344CB8AC3E}">
        <p14:creationId xmlns:p14="http://schemas.microsoft.com/office/powerpoint/2010/main" val="17367235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n-US" altLang="ja-JP" dirty="0"/>
              <a:t>3</a:t>
            </a:r>
            <a:r>
              <a:rPr lang="ja-JP" altLang="en-US" dirty="0" err="1"/>
              <a:t>．</a:t>
            </a:r>
            <a:r>
              <a:rPr lang="ja-JP" altLang="en-US" dirty="0"/>
              <a:t>対象者および開示範囲</a:t>
            </a:r>
          </a:p>
        </p:txBody>
      </p:sp>
      <p:sp>
        <p:nvSpPr>
          <p:cNvPr id="7" name="テキスト ボックス 47"/>
          <p:cNvSpPr txBox="1"/>
          <p:nvPr/>
        </p:nvSpPr>
        <p:spPr>
          <a:xfrm>
            <a:off x="800295" y="1838021"/>
            <a:ext cx="11404208" cy="496418"/>
          </a:xfrm>
          <a:prstGeom prst="rect">
            <a:avLst/>
          </a:prstGeom>
          <a:noFill/>
        </p:spPr>
        <p:txBody>
          <a:bodyPr wrap="square" rtlCol="0" anchor="t">
            <a:spAutoFit/>
          </a:bodyPr>
          <a:lstStyle/>
          <a:p>
            <a:pPr algn="ctr"/>
            <a:r>
              <a:rPr lang="ja-JP" altLang="en-US" sz="2626" dirty="0">
                <a:solidFill>
                  <a:srgbClr val="37474F"/>
                </a:solidFill>
                <a:latin typeface="+mn-ea"/>
                <a:ea typeface="+mn-ea"/>
                <a:cs typeface="HGMaruGothicMPRO" charset="-128"/>
              </a:rPr>
              <a:t>取り組みについて従業員の信頼を得ることが重要です</a:t>
            </a:r>
            <a:endParaRPr lang="en-US" altLang="ja-JP" sz="2626" dirty="0">
              <a:solidFill>
                <a:srgbClr val="37474F"/>
              </a:solidFill>
              <a:latin typeface="+mn-ea"/>
              <a:ea typeface="+mn-ea"/>
              <a:cs typeface="HGMaruGothicMPRO" charset="-128"/>
            </a:endParaRPr>
          </a:p>
        </p:txBody>
      </p:sp>
      <p:sp>
        <p:nvSpPr>
          <p:cNvPr id="11" name="正方形/長方形 33"/>
          <p:cNvSpPr/>
          <p:nvPr/>
        </p:nvSpPr>
        <p:spPr>
          <a:xfrm>
            <a:off x="401178" y="4068033"/>
            <a:ext cx="5689051" cy="3486381"/>
          </a:xfrm>
          <a:prstGeom prst="rect">
            <a:avLst/>
          </a:prstGeom>
          <a:solidFill>
            <a:schemeClr val="bg1"/>
          </a:solid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151">
              <a:solidFill>
                <a:schemeClr val="bg1"/>
              </a:solidFill>
              <a:latin typeface="+mn-ea"/>
            </a:endParaRPr>
          </a:p>
        </p:txBody>
      </p:sp>
      <p:sp>
        <p:nvSpPr>
          <p:cNvPr id="13" name="正方形/長方形 30"/>
          <p:cNvSpPr/>
          <p:nvPr/>
        </p:nvSpPr>
        <p:spPr>
          <a:xfrm>
            <a:off x="6413869" y="4068033"/>
            <a:ext cx="6076085" cy="3486379"/>
          </a:xfrm>
          <a:prstGeom prst="rect">
            <a:avLst/>
          </a:prstGeom>
          <a:solidFill>
            <a:schemeClr val="bg1"/>
          </a:solid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151">
              <a:solidFill>
                <a:schemeClr val="bg1"/>
              </a:solidFill>
              <a:latin typeface="+mn-ea"/>
            </a:endParaRPr>
          </a:p>
        </p:txBody>
      </p:sp>
      <p:sp>
        <p:nvSpPr>
          <p:cNvPr id="19" name="テキスト ボックス 66"/>
          <p:cNvSpPr txBox="1"/>
          <p:nvPr/>
        </p:nvSpPr>
        <p:spPr>
          <a:xfrm>
            <a:off x="6241128" y="4589128"/>
            <a:ext cx="6427535" cy="2462213"/>
          </a:xfrm>
          <a:prstGeom prst="rect">
            <a:avLst/>
          </a:prstGeom>
          <a:noFill/>
        </p:spPr>
        <p:txBody>
          <a:bodyPr wrap="square" rtlCol="0" anchor="t">
            <a:spAutoFit/>
          </a:bodyPr>
          <a:lstStyle/>
          <a:p>
            <a:pPr algn="ctr"/>
            <a:r>
              <a:rPr lang="ja-JP" altLang="en-US" sz="2200" b="1" dirty="0">
                <a:solidFill>
                  <a:srgbClr val="37474F"/>
                </a:solidFill>
                <a:latin typeface="+mn-ea"/>
                <a:ea typeface="+mn-ea"/>
                <a:cs typeface="HGMaruGothicMPRO" charset="-128"/>
              </a:rPr>
              <a:t>従業員の本音回答を引き出すため、</a:t>
            </a:r>
            <a:endParaRPr lang="en-US" altLang="ja-JP" sz="2200" b="1" dirty="0">
              <a:solidFill>
                <a:srgbClr val="37474F"/>
              </a:solidFill>
              <a:latin typeface="+mn-ea"/>
              <a:ea typeface="+mn-ea"/>
              <a:cs typeface="HGMaruGothicMPRO" charset="-128"/>
            </a:endParaRPr>
          </a:p>
          <a:p>
            <a:pPr algn="ctr"/>
            <a:r>
              <a:rPr lang="ja-JP" altLang="en-US" sz="2200" b="1" dirty="0">
                <a:solidFill>
                  <a:srgbClr val="37474F"/>
                </a:solidFill>
                <a:latin typeface="+mn-ea"/>
                <a:ea typeface="+mn-ea"/>
                <a:cs typeface="HGMaruGothicMPRO" charset="-128"/>
              </a:rPr>
              <a:t>開示範囲は事務局および●●以上に限定して</a:t>
            </a:r>
            <a:endParaRPr lang="en-US" altLang="ja-JP" sz="2200" b="1" dirty="0">
              <a:solidFill>
                <a:srgbClr val="37474F"/>
              </a:solidFill>
              <a:latin typeface="+mn-ea"/>
              <a:ea typeface="+mn-ea"/>
              <a:cs typeface="HGMaruGothicMPRO" charset="-128"/>
            </a:endParaRPr>
          </a:p>
          <a:p>
            <a:pPr algn="ctr"/>
            <a:r>
              <a:rPr lang="ja-JP" altLang="en-US" sz="2200" b="1" dirty="0">
                <a:solidFill>
                  <a:srgbClr val="37474F"/>
                </a:solidFill>
                <a:latin typeface="+mn-ea"/>
                <a:ea typeface="+mn-ea"/>
                <a:cs typeface="HGMaruGothicMPRO" charset="-128"/>
              </a:rPr>
              <a:t>運用していきます。</a:t>
            </a:r>
            <a:endParaRPr lang="en-US" altLang="ja-JP" sz="2200" b="1" dirty="0">
              <a:solidFill>
                <a:srgbClr val="37474F"/>
              </a:solidFill>
              <a:latin typeface="+mn-ea"/>
              <a:ea typeface="+mn-ea"/>
              <a:cs typeface="HGMaruGothicMPRO" charset="-128"/>
            </a:endParaRPr>
          </a:p>
          <a:p>
            <a:pPr algn="ctr"/>
            <a:endParaRPr lang="en-US" altLang="ja-JP" sz="2200" b="1" dirty="0">
              <a:solidFill>
                <a:srgbClr val="37474F"/>
              </a:solidFill>
              <a:latin typeface="+mn-ea"/>
              <a:ea typeface="+mn-ea"/>
              <a:cs typeface="HGMaruGothicMPRO" charset="-128"/>
            </a:endParaRPr>
          </a:p>
          <a:p>
            <a:pPr algn="ctr"/>
            <a:r>
              <a:rPr lang="ja-JP" altLang="en-US" sz="2200" b="1" dirty="0">
                <a:solidFill>
                  <a:srgbClr val="37474F"/>
                </a:solidFill>
                <a:latin typeface="+mn-ea"/>
                <a:ea typeface="+mn-ea"/>
                <a:cs typeface="HGMaruGothicMPRO" charset="-128"/>
              </a:rPr>
              <a:t>回答やコメントは機微な情報となるため、</a:t>
            </a:r>
            <a:br>
              <a:rPr lang="en-US" altLang="ja-JP" sz="2200" b="1" u="sng" dirty="0">
                <a:solidFill>
                  <a:srgbClr val="D81B60"/>
                </a:solidFill>
                <a:latin typeface="+mn-ea"/>
                <a:ea typeface="+mn-ea"/>
                <a:cs typeface="HGMaruGothicMPRO" charset="-128"/>
              </a:rPr>
            </a:br>
            <a:r>
              <a:rPr lang="ja-JP" altLang="en-US" sz="2200" b="1" u="sng" dirty="0">
                <a:solidFill>
                  <a:srgbClr val="D81B60"/>
                </a:solidFill>
                <a:latin typeface="+mn-ea"/>
                <a:ea typeface="+mn-ea"/>
                <a:cs typeface="HGMaruGothicMPRO" charset="-128"/>
              </a:rPr>
              <a:t>本人の許可なしに閲覧可能者以外に開示しない</a:t>
            </a:r>
            <a:endParaRPr lang="en-US" altLang="ja-JP" sz="2200" b="1" u="sng" dirty="0">
              <a:solidFill>
                <a:srgbClr val="D81B60"/>
              </a:solidFill>
              <a:latin typeface="+mn-ea"/>
              <a:ea typeface="+mn-ea"/>
              <a:cs typeface="HGMaruGothicMPRO" charset="-128"/>
            </a:endParaRPr>
          </a:p>
          <a:p>
            <a:pPr algn="ctr"/>
            <a:r>
              <a:rPr lang="ja-JP" altLang="en-US" sz="2200" b="1" dirty="0">
                <a:solidFill>
                  <a:schemeClr val="tx1"/>
                </a:solidFill>
                <a:latin typeface="+mn-ea"/>
                <a:ea typeface="+mn-ea"/>
                <a:cs typeface="HGMaruGothicMPRO" charset="-128"/>
              </a:rPr>
              <a:t>ということを遵守願います。</a:t>
            </a:r>
          </a:p>
        </p:txBody>
      </p:sp>
      <p:sp>
        <p:nvSpPr>
          <p:cNvPr id="14" name="正方形/長方形 54">
            <a:extLst>
              <a:ext uri="{FF2B5EF4-FFF2-40B4-BE49-F238E27FC236}">
                <a16:creationId xmlns:a16="http://schemas.microsoft.com/office/drawing/2014/main" id="{53C6F6F4-8499-406A-8373-19EFFE3F6B59}"/>
              </a:ext>
            </a:extLst>
          </p:cNvPr>
          <p:cNvSpPr/>
          <p:nvPr/>
        </p:nvSpPr>
        <p:spPr>
          <a:xfrm>
            <a:off x="1012931" y="3039608"/>
            <a:ext cx="4531209" cy="738590"/>
          </a:xfrm>
          <a:prstGeom prst="rect">
            <a:avLst/>
          </a:prstGeom>
          <a:solidFill>
            <a:srgbClr val="00BEB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26" b="1" dirty="0">
                <a:solidFill>
                  <a:schemeClr val="bg1"/>
                </a:solidFill>
                <a:latin typeface="+mn-ea"/>
                <a:cs typeface="HGMaruGothicMPRO" charset="-128"/>
              </a:rPr>
              <a:t>対象者</a:t>
            </a:r>
          </a:p>
        </p:txBody>
      </p:sp>
      <p:sp>
        <p:nvSpPr>
          <p:cNvPr id="15" name="正方形/長方形 58">
            <a:extLst>
              <a:ext uri="{FF2B5EF4-FFF2-40B4-BE49-F238E27FC236}">
                <a16:creationId xmlns:a16="http://schemas.microsoft.com/office/drawing/2014/main" id="{EA562AA8-BE10-49B0-AB3E-3AC477CBDDF0}"/>
              </a:ext>
            </a:extLst>
          </p:cNvPr>
          <p:cNvSpPr/>
          <p:nvPr/>
        </p:nvSpPr>
        <p:spPr>
          <a:xfrm>
            <a:off x="7288375" y="3028122"/>
            <a:ext cx="4327073" cy="738590"/>
          </a:xfrm>
          <a:prstGeom prst="rect">
            <a:avLst/>
          </a:prstGeom>
          <a:solidFill>
            <a:srgbClr val="00BEB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26" b="1" dirty="0">
                <a:solidFill>
                  <a:schemeClr val="bg1"/>
                </a:solidFill>
                <a:latin typeface="+mn-ea"/>
                <a:cs typeface="HGMaruGothicMPRO" charset="-128"/>
              </a:rPr>
              <a:t>開示範囲</a:t>
            </a:r>
          </a:p>
        </p:txBody>
      </p:sp>
      <p:sp>
        <p:nvSpPr>
          <p:cNvPr id="9" name="正方形/長方形 8">
            <a:extLst>
              <a:ext uri="{FF2B5EF4-FFF2-40B4-BE49-F238E27FC236}">
                <a16:creationId xmlns:a16="http://schemas.microsoft.com/office/drawing/2014/main" id="{0358245D-75ED-460B-A72F-0AC75C69F170}"/>
              </a:ext>
            </a:extLst>
          </p:cNvPr>
          <p:cNvSpPr/>
          <p:nvPr/>
        </p:nvSpPr>
        <p:spPr>
          <a:xfrm>
            <a:off x="822329" y="5323139"/>
            <a:ext cx="4912411" cy="779701"/>
          </a:xfrm>
          <a:prstGeom prst="rect">
            <a:avLst/>
          </a:prstGeom>
          <a:solidFill>
            <a:schemeClr val="accent1">
              <a:alpha val="63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200" b="0" i="0" u="none" strike="noStrike" cap="none" spc="0" normalizeH="0" baseline="0" dirty="0">
                <a:ln>
                  <a:noFill/>
                </a:ln>
                <a:solidFill>
                  <a:srgbClr val="FFFFFF"/>
                </a:solidFill>
                <a:effectLst/>
                <a:uFillTx/>
                <a:latin typeface="+mn-lt"/>
                <a:ea typeface="+mn-ea"/>
                <a:cs typeface="+mn-cs"/>
                <a:sym typeface="ヒラギノ角ゴ ProN W3"/>
              </a:rPr>
              <a:t>自社に合わせて</a:t>
            </a:r>
            <a:endParaRPr kumimoji="0" lang="en-US" altLang="ja-JP" sz="2200" b="0" i="0" u="none" strike="noStrike" cap="none" spc="0" normalizeH="0" baseline="0" dirty="0">
              <a:ln>
                <a:noFill/>
              </a:ln>
              <a:solidFill>
                <a:srgbClr val="FFFFFF"/>
              </a:solidFill>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r>
              <a:rPr kumimoji="0" lang="ja-JP" altLang="en-US" sz="2200" b="0" i="0" u="none" strike="noStrike" cap="none" spc="0" normalizeH="0" baseline="0" dirty="0">
                <a:ln>
                  <a:noFill/>
                </a:ln>
                <a:solidFill>
                  <a:srgbClr val="FFFFFF"/>
                </a:solidFill>
                <a:effectLst/>
                <a:uFillTx/>
                <a:latin typeface="+mn-lt"/>
                <a:ea typeface="+mn-ea"/>
                <a:cs typeface="+mn-cs"/>
                <a:sym typeface="ヒラギノ角ゴ ProN W3"/>
              </a:rPr>
              <a:t>変更ください</a:t>
            </a:r>
          </a:p>
        </p:txBody>
      </p:sp>
    </p:spTree>
    <p:extLst>
      <p:ext uri="{BB962C8B-B14F-4D97-AF65-F5344CB8AC3E}">
        <p14:creationId xmlns:p14="http://schemas.microsoft.com/office/powerpoint/2010/main" val="138136194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5848</TotalTime>
  <Words>3768</Words>
  <Application>Microsoft Office PowerPoint</Application>
  <PresentationFormat>ユーザー設定</PresentationFormat>
  <Paragraphs>536</Paragraphs>
  <Slides>37</Slides>
  <Notes>20</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37</vt:i4>
      </vt:variant>
    </vt:vector>
  </HeadingPairs>
  <TitlesOfParts>
    <vt:vector size="49" baseType="lpstr">
      <vt:lpstr>Helvetica Neue Light</vt:lpstr>
      <vt:lpstr>Helvetica Neue Thin</vt:lpstr>
      <vt:lpstr>Meiryo UI</vt:lpstr>
      <vt:lpstr>ヒラギノ角ゴ ProN W3</vt:lpstr>
      <vt:lpstr>ヒラギノ角ゴ ProN W6</vt:lpstr>
      <vt:lpstr>游ゴシック</vt:lpstr>
      <vt:lpstr>Arial</vt:lpstr>
      <vt:lpstr>Calibri</vt:lpstr>
      <vt:lpstr>Helvetica</vt:lpstr>
      <vt:lpstr>Wingdings</vt:lpstr>
      <vt:lpstr>White</vt:lpstr>
      <vt:lpstr>1_White</vt:lpstr>
      <vt:lpstr>PowerPoint プレゼンテーション</vt:lpstr>
      <vt:lpstr>アジェンダ</vt:lpstr>
      <vt:lpstr>1.実施目的</vt:lpstr>
      <vt:lpstr>1.実施目的</vt:lpstr>
      <vt:lpstr>2.運用体制</vt:lpstr>
      <vt:lpstr>2.Geppo運用体制</vt:lpstr>
      <vt:lpstr>2.Geppo運用体制</vt:lpstr>
      <vt:lpstr>3．対象者および開示範囲</vt:lpstr>
      <vt:lpstr>3．対象者および開示範囲</vt:lpstr>
      <vt:lpstr>4. 運用スケジュール</vt:lpstr>
      <vt:lpstr>4．運用スケジュール</vt:lpstr>
      <vt:lpstr>4．運用スケジュール</vt:lpstr>
      <vt:lpstr>5.Geppo概要</vt:lpstr>
      <vt:lpstr>「Geppo」概要</vt:lpstr>
      <vt:lpstr>従業員の回答画面</vt:lpstr>
      <vt:lpstr>管理者ダッシュボード</vt:lpstr>
      <vt:lpstr>6.毎月の対応イメージ</vt:lpstr>
      <vt:lpstr>回答～アラート検出まで</vt:lpstr>
      <vt:lpstr>管理者ダッシュボード</vt:lpstr>
      <vt:lpstr>アラート発生者の確認</vt:lpstr>
      <vt:lpstr>アラート対応の追加</vt:lpstr>
      <vt:lpstr>アラート対応</vt:lpstr>
      <vt:lpstr>アラート対応の振り返り</vt:lpstr>
      <vt:lpstr>コメントの確認</vt:lpstr>
      <vt:lpstr>未回答者の確認</vt:lpstr>
      <vt:lpstr>アラート対応の進捗確認</vt:lpstr>
      <vt:lpstr>7.対応の注意点</vt:lpstr>
      <vt:lpstr>PowerPoint プレゼンテーション</vt:lpstr>
      <vt:lpstr>PowerPoint プレゼンテーション</vt:lpstr>
      <vt:lpstr>対応の注意点</vt:lpstr>
      <vt:lpstr>Appendix</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橋本　経徹</dc:creator>
  <cp:lastModifiedBy>藤咲 由梨香</cp:lastModifiedBy>
  <cp:revision>89</cp:revision>
  <dcterms:modified xsi:type="dcterms:W3CDTF">2021-02-05T08:03:34Z</dcterms:modified>
</cp:coreProperties>
</file>